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7" r:id="rId2"/>
    <p:sldId id="258" r:id="rId3"/>
    <p:sldId id="259" r:id="rId4"/>
    <p:sldId id="262" r:id="rId5"/>
    <p:sldId id="280" r:id="rId6"/>
    <p:sldId id="281" r:id="rId7"/>
    <p:sldId id="264" r:id="rId8"/>
    <p:sldId id="276" r:id="rId9"/>
    <p:sldId id="271" r:id="rId10"/>
    <p:sldId id="275" r:id="rId11"/>
    <p:sldId id="266" r:id="rId12"/>
    <p:sldId id="273" r:id="rId13"/>
    <p:sldId id="274" r:id="rId14"/>
    <p:sldId id="277" r:id="rId15"/>
    <p:sldId id="278" r:id="rId16"/>
    <p:sldId id="279" r:id="rId17"/>
    <p:sldId id="272" r:id="rId18"/>
    <p:sldId id="270"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9" d="100"/>
          <a:sy n="99" d="100"/>
        </p:scale>
        <p:origin x="-928" y="-3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34618D3-1878-8644-A09F-11554F773532}" type="datetimeFigureOut">
              <a:rPr lang="en-US" smtClean="0"/>
              <a:t>9/29/13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0B6F1C9-0127-1B45-950F-36B89E42811E}" type="slidenum">
              <a:rPr lang="en-US" smtClean="0"/>
              <a:t>‹#›</a:t>
            </a:fld>
            <a:endParaRPr lang="en-US" dirty="0"/>
          </a:p>
        </p:txBody>
      </p:sp>
    </p:spTree>
    <p:extLst>
      <p:ext uri="{BB962C8B-B14F-4D97-AF65-F5344CB8AC3E}">
        <p14:creationId xmlns:p14="http://schemas.microsoft.com/office/powerpoint/2010/main" val="6256782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C84159-BCEA-A047-912A-22998E35E1F8}" type="slidenum">
              <a:rPr lang="en-US" smtClean="0"/>
              <a:t>1</a:t>
            </a:fld>
            <a:endParaRPr lang="en-US" dirty="0"/>
          </a:p>
        </p:txBody>
      </p:sp>
    </p:spTree>
    <p:extLst>
      <p:ext uri="{BB962C8B-B14F-4D97-AF65-F5344CB8AC3E}">
        <p14:creationId xmlns:p14="http://schemas.microsoft.com/office/powerpoint/2010/main" val="2443130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1C84159-BCEA-A047-912A-22998E35E1F8}" type="slidenum">
              <a:rPr lang="en-US" smtClean="0"/>
              <a:t>2</a:t>
            </a:fld>
            <a:endParaRPr lang="en-US" dirty="0"/>
          </a:p>
        </p:txBody>
      </p:sp>
    </p:spTree>
    <p:extLst>
      <p:ext uri="{BB962C8B-B14F-4D97-AF65-F5344CB8AC3E}">
        <p14:creationId xmlns:p14="http://schemas.microsoft.com/office/powerpoint/2010/main" val="3800063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C84159-BCEA-A047-912A-22998E35E1F8}" type="slidenum">
              <a:rPr lang="en-US" smtClean="0"/>
              <a:t>3</a:t>
            </a:fld>
            <a:endParaRPr lang="en-US" dirty="0"/>
          </a:p>
        </p:txBody>
      </p:sp>
    </p:spTree>
    <p:extLst>
      <p:ext uri="{BB962C8B-B14F-4D97-AF65-F5344CB8AC3E}">
        <p14:creationId xmlns:p14="http://schemas.microsoft.com/office/powerpoint/2010/main" val="2171069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C84159-BCEA-A047-912A-22998E35E1F8}" type="slidenum">
              <a:rPr lang="en-US" smtClean="0"/>
              <a:t>4</a:t>
            </a:fld>
            <a:endParaRPr lang="en-US" dirty="0"/>
          </a:p>
        </p:txBody>
      </p:sp>
    </p:spTree>
    <p:extLst>
      <p:ext uri="{BB962C8B-B14F-4D97-AF65-F5344CB8AC3E}">
        <p14:creationId xmlns:p14="http://schemas.microsoft.com/office/powerpoint/2010/main" val="833956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1C84159-BCEA-A047-912A-22998E35E1F8}" type="slidenum">
              <a:rPr lang="en-US" smtClean="0"/>
              <a:t>7</a:t>
            </a:fld>
            <a:endParaRPr lang="en-US" dirty="0"/>
          </a:p>
        </p:txBody>
      </p:sp>
    </p:spTree>
    <p:extLst>
      <p:ext uri="{BB962C8B-B14F-4D97-AF65-F5344CB8AC3E}">
        <p14:creationId xmlns:p14="http://schemas.microsoft.com/office/powerpoint/2010/main" val="4139206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C84159-BCEA-A047-912A-22998E35E1F8}" type="slidenum">
              <a:rPr lang="en-US" smtClean="0"/>
              <a:t>11</a:t>
            </a:fld>
            <a:endParaRPr lang="en-US" dirty="0"/>
          </a:p>
        </p:txBody>
      </p:sp>
    </p:spTree>
    <p:extLst>
      <p:ext uri="{BB962C8B-B14F-4D97-AF65-F5344CB8AC3E}">
        <p14:creationId xmlns:p14="http://schemas.microsoft.com/office/powerpoint/2010/main" val="457663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C84159-BCEA-A047-912A-22998E35E1F8}" type="slidenum">
              <a:rPr lang="en-US" smtClean="0"/>
              <a:t>12</a:t>
            </a:fld>
            <a:endParaRPr lang="en-US" dirty="0"/>
          </a:p>
        </p:txBody>
      </p:sp>
    </p:spTree>
    <p:extLst>
      <p:ext uri="{BB962C8B-B14F-4D97-AF65-F5344CB8AC3E}">
        <p14:creationId xmlns:p14="http://schemas.microsoft.com/office/powerpoint/2010/main" val="457663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C84159-BCEA-A047-912A-22998E35E1F8}" type="slidenum">
              <a:rPr lang="en-US" smtClean="0"/>
              <a:t>18</a:t>
            </a:fld>
            <a:endParaRPr lang="en-US" dirty="0"/>
          </a:p>
        </p:txBody>
      </p:sp>
    </p:spTree>
    <p:extLst>
      <p:ext uri="{BB962C8B-B14F-4D97-AF65-F5344CB8AC3E}">
        <p14:creationId xmlns:p14="http://schemas.microsoft.com/office/powerpoint/2010/main" val="5789639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B5DB44-F299-C74E-A87B-196DE64CF26E}" type="datetimeFigureOut">
              <a:rPr lang="en-US" smtClean="0"/>
              <a:t>9/29/13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C3A9BD-1B1D-284C-867C-588803ABDF5E}" type="slidenum">
              <a:rPr lang="en-US" smtClean="0"/>
              <a:t>‹#›</a:t>
            </a:fld>
            <a:endParaRPr lang="en-US" dirty="0"/>
          </a:p>
        </p:txBody>
      </p:sp>
    </p:spTree>
    <p:extLst>
      <p:ext uri="{BB962C8B-B14F-4D97-AF65-F5344CB8AC3E}">
        <p14:creationId xmlns:p14="http://schemas.microsoft.com/office/powerpoint/2010/main" val="2862231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B5DB44-F299-C74E-A87B-196DE64CF26E}" type="datetimeFigureOut">
              <a:rPr lang="en-US" smtClean="0"/>
              <a:t>9/29/13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C3A9BD-1B1D-284C-867C-588803ABDF5E}" type="slidenum">
              <a:rPr lang="en-US" smtClean="0"/>
              <a:t>‹#›</a:t>
            </a:fld>
            <a:endParaRPr lang="en-US" dirty="0"/>
          </a:p>
        </p:txBody>
      </p:sp>
    </p:spTree>
    <p:extLst>
      <p:ext uri="{BB962C8B-B14F-4D97-AF65-F5344CB8AC3E}">
        <p14:creationId xmlns:p14="http://schemas.microsoft.com/office/powerpoint/2010/main" val="2149892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B5DB44-F299-C74E-A87B-196DE64CF26E}" type="datetimeFigureOut">
              <a:rPr lang="en-US" smtClean="0"/>
              <a:t>9/29/13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C3A9BD-1B1D-284C-867C-588803ABDF5E}" type="slidenum">
              <a:rPr lang="en-US" smtClean="0"/>
              <a:t>‹#›</a:t>
            </a:fld>
            <a:endParaRPr lang="en-US" dirty="0"/>
          </a:p>
        </p:txBody>
      </p:sp>
    </p:spTree>
    <p:extLst>
      <p:ext uri="{BB962C8B-B14F-4D97-AF65-F5344CB8AC3E}">
        <p14:creationId xmlns:p14="http://schemas.microsoft.com/office/powerpoint/2010/main" val="2261881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B5DB44-F299-C74E-A87B-196DE64CF26E}" type="datetimeFigureOut">
              <a:rPr lang="en-US" smtClean="0"/>
              <a:t>9/29/13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C3A9BD-1B1D-284C-867C-588803ABDF5E}" type="slidenum">
              <a:rPr lang="en-US" smtClean="0"/>
              <a:t>‹#›</a:t>
            </a:fld>
            <a:endParaRPr lang="en-US" dirty="0"/>
          </a:p>
        </p:txBody>
      </p:sp>
    </p:spTree>
    <p:extLst>
      <p:ext uri="{BB962C8B-B14F-4D97-AF65-F5344CB8AC3E}">
        <p14:creationId xmlns:p14="http://schemas.microsoft.com/office/powerpoint/2010/main" val="3302070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B5DB44-F299-C74E-A87B-196DE64CF26E}" type="datetimeFigureOut">
              <a:rPr lang="en-US" smtClean="0"/>
              <a:t>9/29/13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C3A9BD-1B1D-284C-867C-588803ABDF5E}" type="slidenum">
              <a:rPr lang="en-US" smtClean="0"/>
              <a:t>‹#›</a:t>
            </a:fld>
            <a:endParaRPr lang="en-US" dirty="0"/>
          </a:p>
        </p:txBody>
      </p:sp>
    </p:spTree>
    <p:extLst>
      <p:ext uri="{BB962C8B-B14F-4D97-AF65-F5344CB8AC3E}">
        <p14:creationId xmlns:p14="http://schemas.microsoft.com/office/powerpoint/2010/main" val="1311360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B5DB44-F299-C74E-A87B-196DE64CF26E}" type="datetimeFigureOut">
              <a:rPr lang="en-US" smtClean="0"/>
              <a:t>9/29/13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C3A9BD-1B1D-284C-867C-588803ABDF5E}" type="slidenum">
              <a:rPr lang="en-US" smtClean="0"/>
              <a:t>‹#›</a:t>
            </a:fld>
            <a:endParaRPr lang="en-US" dirty="0"/>
          </a:p>
        </p:txBody>
      </p:sp>
    </p:spTree>
    <p:extLst>
      <p:ext uri="{BB962C8B-B14F-4D97-AF65-F5344CB8AC3E}">
        <p14:creationId xmlns:p14="http://schemas.microsoft.com/office/powerpoint/2010/main" val="203165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B5DB44-F299-C74E-A87B-196DE64CF26E}" type="datetimeFigureOut">
              <a:rPr lang="en-US" smtClean="0"/>
              <a:t>9/29/13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FC3A9BD-1B1D-284C-867C-588803ABDF5E}" type="slidenum">
              <a:rPr lang="en-US" smtClean="0"/>
              <a:t>‹#›</a:t>
            </a:fld>
            <a:endParaRPr lang="en-US" dirty="0"/>
          </a:p>
        </p:txBody>
      </p:sp>
    </p:spTree>
    <p:extLst>
      <p:ext uri="{BB962C8B-B14F-4D97-AF65-F5344CB8AC3E}">
        <p14:creationId xmlns:p14="http://schemas.microsoft.com/office/powerpoint/2010/main" val="3364966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B5DB44-F299-C74E-A87B-196DE64CF26E}" type="datetimeFigureOut">
              <a:rPr lang="en-US" smtClean="0"/>
              <a:t>9/29/13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FC3A9BD-1B1D-284C-867C-588803ABDF5E}" type="slidenum">
              <a:rPr lang="en-US" smtClean="0"/>
              <a:t>‹#›</a:t>
            </a:fld>
            <a:endParaRPr lang="en-US" dirty="0"/>
          </a:p>
        </p:txBody>
      </p:sp>
    </p:spTree>
    <p:extLst>
      <p:ext uri="{BB962C8B-B14F-4D97-AF65-F5344CB8AC3E}">
        <p14:creationId xmlns:p14="http://schemas.microsoft.com/office/powerpoint/2010/main" val="3931166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B5DB44-F299-C74E-A87B-196DE64CF26E}" type="datetimeFigureOut">
              <a:rPr lang="en-US" smtClean="0"/>
              <a:t>9/29/13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FC3A9BD-1B1D-284C-867C-588803ABDF5E}" type="slidenum">
              <a:rPr lang="en-US" smtClean="0"/>
              <a:t>‹#›</a:t>
            </a:fld>
            <a:endParaRPr lang="en-US" dirty="0"/>
          </a:p>
        </p:txBody>
      </p:sp>
    </p:spTree>
    <p:extLst>
      <p:ext uri="{BB962C8B-B14F-4D97-AF65-F5344CB8AC3E}">
        <p14:creationId xmlns:p14="http://schemas.microsoft.com/office/powerpoint/2010/main" val="2773166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B5DB44-F299-C74E-A87B-196DE64CF26E}" type="datetimeFigureOut">
              <a:rPr lang="en-US" smtClean="0"/>
              <a:t>9/29/13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C3A9BD-1B1D-284C-867C-588803ABDF5E}" type="slidenum">
              <a:rPr lang="en-US" smtClean="0"/>
              <a:t>‹#›</a:t>
            </a:fld>
            <a:endParaRPr lang="en-US" dirty="0"/>
          </a:p>
        </p:txBody>
      </p:sp>
    </p:spTree>
    <p:extLst>
      <p:ext uri="{BB962C8B-B14F-4D97-AF65-F5344CB8AC3E}">
        <p14:creationId xmlns:p14="http://schemas.microsoft.com/office/powerpoint/2010/main" val="1223071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B5DB44-F299-C74E-A87B-196DE64CF26E}" type="datetimeFigureOut">
              <a:rPr lang="en-US" smtClean="0"/>
              <a:t>9/29/13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C3A9BD-1B1D-284C-867C-588803ABDF5E}" type="slidenum">
              <a:rPr lang="en-US" smtClean="0"/>
              <a:t>‹#›</a:t>
            </a:fld>
            <a:endParaRPr lang="en-US" dirty="0"/>
          </a:p>
        </p:txBody>
      </p:sp>
    </p:spTree>
    <p:extLst>
      <p:ext uri="{BB962C8B-B14F-4D97-AF65-F5344CB8AC3E}">
        <p14:creationId xmlns:p14="http://schemas.microsoft.com/office/powerpoint/2010/main" val="284594154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B5DB44-F299-C74E-A87B-196DE64CF26E}" type="datetimeFigureOut">
              <a:rPr lang="en-US" smtClean="0"/>
              <a:t>9/29/13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C3A9BD-1B1D-284C-867C-588803ABDF5E}" type="slidenum">
              <a:rPr lang="en-US" smtClean="0"/>
              <a:t>‹#›</a:t>
            </a:fld>
            <a:endParaRPr lang="en-US" dirty="0"/>
          </a:p>
        </p:txBody>
      </p:sp>
    </p:spTree>
    <p:extLst>
      <p:ext uri="{BB962C8B-B14F-4D97-AF65-F5344CB8AC3E}">
        <p14:creationId xmlns:p14="http://schemas.microsoft.com/office/powerpoint/2010/main" val="1293282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mailto:ntaylor@pace.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5032374"/>
          </a:xfr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a:lstStyle/>
          <a:p>
            <a:r>
              <a:rPr lang="en-US" dirty="0" smtClean="0"/>
              <a:t>Thinkfinity Project Final Report eFinancial Health</a:t>
            </a:r>
            <a:br>
              <a:rPr lang="en-US" dirty="0" smtClean="0"/>
            </a:br>
            <a:r>
              <a:rPr lang="en-US" sz="3600" dirty="0" smtClean="0"/>
              <a:t>Cornerstone I</a:t>
            </a:r>
            <a:r>
              <a:rPr lang="en-US" dirty="0" smtClean="0"/>
              <a:t>: </a:t>
            </a:r>
            <a:r>
              <a:rPr lang="en-US" sz="3600" dirty="0" smtClean="0"/>
              <a:t>Expansion and Enhancements to the Thinkfinity Platform </a:t>
            </a:r>
            <a:endParaRPr lang="en-US" sz="3600" dirty="0"/>
          </a:p>
        </p:txBody>
      </p:sp>
      <p:sp>
        <p:nvSpPr>
          <p:cNvPr id="3" name="Subtitle 2"/>
          <p:cNvSpPr>
            <a:spLocks noGrp="1"/>
          </p:cNvSpPr>
          <p:nvPr>
            <p:ph type="subTitle" idx="1"/>
          </p:nvPr>
        </p:nvSpPr>
        <p:spPr>
          <a:xfrm>
            <a:off x="0" y="5032375"/>
            <a:ext cx="9144000" cy="1825625"/>
          </a:xfrm>
          <a:solidFill>
            <a:schemeClr val="accent3">
              <a:lumMod val="50000"/>
            </a:schemeClr>
          </a:solidFill>
        </p:spPr>
        <p:style>
          <a:lnRef idx="3">
            <a:schemeClr val="lt1"/>
          </a:lnRef>
          <a:fillRef idx="1">
            <a:schemeClr val="accent3"/>
          </a:fillRef>
          <a:effectRef idx="1">
            <a:schemeClr val="accent3"/>
          </a:effectRef>
          <a:fontRef idx="minor">
            <a:schemeClr val="lt1"/>
          </a:fontRef>
        </p:style>
        <p:txBody>
          <a:bodyPr>
            <a:normAutofit fontScale="85000" lnSpcReduction="20000"/>
          </a:bodyPr>
          <a:lstStyle/>
          <a:p>
            <a:r>
              <a:rPr lang="en-US" sz="2800" dirty="0" smtClean="0">
                <a:solidFill>
                  <a:schemeClr val="bg1"/>
                </a:solidFill>
              </a:rPr>
              <a:t>Discovering Synergies In </a:t>
            </a:r>
            <a:r>
              <a:rPr lang="en-US" sz="2800" dirty="0">
                <a:solidFill>
                  <a:schemeClr val="bg1"/>
                </a:solidFill>
              </a:rPr>
              <a:t>T</a:t>
            </a:r>
            <a:r>
              <a:rPr lang="en-US" sz="2800" dirty="0" smtClean="0">
                <a:solidFill>
                  <a:schemeClr val="bg1"/>
                </a:solidFill>
              </a:rPr>
              <a:t>he </a:t>
            </a:r>
            <a:r>
              <a:rPr lang="en-US" sz="2800" dirty="0">
                <a:solidFill>
                  <a:schemeClr val="bg1"/>
                </a:solidFill>
              </a:rPr>
              <a:t>P</a:t>
            </a:r>
            <a:r>
              <a:rPr lang="en-US" sz="2800" dirty="0" smtClean="0">
                <a:solidFill>
                  <a:schemeClr val="bg1"/>
                </a:solidFill>
              </a:rPr>
              <a:t>romotion of Physical, Mental, and Financial health</a:t>
            </a:r>
          </a:p>
          <a:p>
            <a:r>
              <a:rPr lang="en-US" sz="2800" dirty="0" smtClean="0">
                <a:solidFill>
                  <a:schemeClr val="bg1"/>
                </a:solidFill>
              </a:rPr>
              <a:t>Dr. Nan Taylor</a:t>
            </a:r>
          </a:p>
          <a:p>
            <a:r>
              <a:rPr lang="en-US" sz="2800" dirty="0" smtClean="0">
                <a:solidFill>
                  <a:schemeClr val="bg1"/>
                </a:solidFill>
              </a:rPr>
              <a:t>Department of Psychology</a:t>
            </a:r>
          </a:p>
          <a:p>
            <a:r>
              <a:rPr lang="en-US" sz="2800" dirty="0" smtClean="0">
                <a:solidFill>
                  <a:schemeClr val="bg1"/>
                </a:solidFill>
              </a:rPr>
              <a:t>September 21, 2013</a:t>
            </a:r>
          </a:p>
          <a:p>
            <a:endParaRPr lang="en-US" dirty="0" smtClean="0"/>
          </a:p>
          <a:p>
            <a:endParaRPr lang="en-US" dirty="0"/>
          </a:p>
        </p:txBody>
      </p:sp>
    </p:spTree>
    <p:extLst>
      <p:ext uri="{BB962C8B-B14F-4D97-AF65-F5344CB8AC3E}">
        <p14:creationId xmlns:p14="http://schemas.microsoft.com/office/powerpoint/2010/main" val="336067037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9325630"/>
          </a:xfrm>
          <a:prstGeom prst="rect">
            <a:avLst/>
          </a:prstGeom>
          <a:solidFill>
            <a:srgbClr val="77933C"/>
          </a:solidFill>
        </p:spPr>
        <p:txBody>
          <a:bodyPr wrap="square" rtlCol="0">
            <a:spAutoFit/>
          </a:bodyPr>
          <a:lstStyle/>
          <a:p>
            <a:pPr algn="ctr"/>
            <a:r>
              <a:rPr lang="en-US" sz="2000" dirty="0" smtClean="0">
                <a:latin typeface="Cambria"/>
                <a:cs typeface="Cambria"/>
              </a:rPr>
              <a:t>Part F</a:t>
            </a:r>
            <a:endParaRPr lang="en-US" sz="2000" dirty="0">
              <a:latin typeface="Cambria"/>
              <a:cs typeface="Cambria"/>
            </a:endParaRPr>
          </a:p>
          <a:p>
            <a:pPr algn="ctr"/>
            <a:r>
              <a:rPr lang="en-US" sz="2000" dirty="0" smtClean="0">
                <a:latin typeface="Cambria"/>
                <a:cs typeface="Cambria"/>
              </a:rPr>
              <a:t>Class Creation</a:t>
            </a:r>
          </a:p>
          <a:p>
            <a:pPr algn="ctr"/>
            <a:endParaRPr lang="en-US" sz="2000" dirty="0">
              <a:solidFill>
                <a:srgbClr val="008000"/>
              </a:solidFill>
              <a:latin typeface="Cambria"/>
              <a:cs typeface="Cambria"/>
            </a:endParaRPr>
          </a:p>
          <a:p>
            <a:pPr marL="457200" indent="-457200">
              <a:buAutoNum type="arabicPeriod"/>
            </a:pPr>
            <a:r>
              <a:rPr lang="en-US" sz="2000" dirty="0" smtClean="0">
                <a:solidFill>
                  <a:srgbClr val="000000"/>
                </a:solidFill>
                <a:latin typeface="Cambria"/>
                <a:cs typeface="Cambria"/>
              </a:rPr>
              <a:t>Dr. Taylor is designing a class called the Psychology of Money.</a:t>
            </a:r>
          </a:p>
          <a:p>
            <a:pPr marL="457200" indent="-457200">
              <a:buAutoNum type="arabicPeriod"/>
            </a:pPr>
            <a:endParaRPr lang="en-US" sz="2000" dirty="0">
              <a:solidFill>
                <a:srgbClr val="000000"/>
              </a:solidFill>
              <a:latin typeface="Cambria"/>
              <a:cs typeface="Cambria"/>
            </a:endParaRPr>
          </a:p>
          <a:p>
            <a:pPr marL="457200" indent="-457200">
              <a:buAutoNum type="arabicPeriod"/>
            </a:pPr>
            <a:r>
              <a:rPr lang="en-US" sz="2000" dirty="0" smtClean="0">
                <a:solidFill>
                  <a:srgbClr val="000000"/>
                </a:solidFill>
                <a:latin typeface="Cambria"/>
                <a:cs typeface="Cambria"/>
              </a:rPr>
              <a:t>The MoneyTalks Blog and the LIWC method of story analysis in now incorporated into Dr. Taylor’s Research Design and Methodology class.</a:t>
            </a:r>
          </a:p>
          <a:p>
            <a:pPr algn="ctr"/>
            <a:endParaRPr lang="en-US" sz="2000" dirty="0">
              <a:solidFill>
                <a:srgbClr val="008000"/>
              </a:solidFill>
              <a:latin typeface="Cambria"/>
              <a:cs typeface="Cambria"/>
            </a:endParaRPr>
          </a:p>
          <a:p>
            <a:pPr marL="457200" indent="-457200">
              <a:buAutoNum type="arabicPeriod"/>
            </a:pPr>
            <a:endParaRPr lang="en-US" sz="2000" dirty="0">
              <a:solidFill>
                <a:srgbClr val="000000"/>
              </a:solidFill>
              <a:latin typeface="Cambria"/>
              <a:cs typeface="Cambria"/>
            </a:endParaRPr>
          </a:p>
          <a:p>
            <a:pPr algn="ctr"/>
            <a:endParaRPr lang="en-US" sz="2000" dirty="0">
              <a:solidFill>
                <a:srgbClr val="008000"/>
              </a:solidFill>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p:txBody>
      </p:sp>
    </p:spTree>
    <p:extLst>
      <p:ext uri="{BB962C8B-B14F-4D97-AF65-F5344CB8AC3E}">
        <p14:creationId xmlns:p14="http://schemas.microsoft.com/office/powerpoint/2010/main" val="417233343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accent3">
              <a:lumMod val="75000"/>
            </a:schemeClr>
          </a:solidFill>
        </p:spPr>
        <p:txBody>
          <a:bodyPr anchor="t">
            <a:normAutofit/>
          </a:bodyPr>
          <a:lstStyle/>
          <a:p>
            <a:pPr marL="914400" lvl="2" indent="0">
              <a:buNone/>
            </a:pPr>
            <a:endParaRPr lang="en-US" sz="2000" dirty="0">
              <a:latin typeface="Cambria"/>
              <a:cs typeface="Cambria"/>
            </a:endParaRPr>
          </a:p>
          <a:p>
            <a:pPr marL="914400" lvl="2" indent="0" algn="ctr">
              <a:buNone/>
            </a:pPr>
            <a:r>
              <a:rPr lang="en-US" sz="2000" b="1" dirty="0" smtClean="0">
                <a:latin typeface="Cambria"/>
                <a:cs typeface="Cambria"/>
              </a:rPr>
              <a:t>Part G</a:t>
            </a:r>
          </a:p>
          <a:p>
            <a:pPr marL="914400" lvl="2" indent="0" algn="ctr">
              <a:buNone/>
            </a:pPr>
            <a:r>
              <a:rPr lang="en-US" sz="2000" b="1" dirty="0" smtClean="0">
                <a:latin typeface="Cambria"/>
                <a:cs typeface="Cambria"/>
              </a:rPr>
              <a:t>Impact: Students</a:t>
            </a:r>
          </a:p>
          <a:p>
            <a:pPr marL="914400" lvl="2" indent="0">
              <a:buNone/>
            </a:pPr>
            <a:endParaRPr lang="en-US" sz="2000" dirty="0">
              <a:latin typeface="Cambria"/>
              <a:cs typeface="Cambria"/>
            </a:endParaRPr>
          </a:p>
          <a:p>
            <a:pPr marL="1371600" lvl="2" indent="-457200">
              <a:buAutoNum type="arabicPeriod"/>
            </a:pPr>
            <a:r>
              <a:rPr lang="en-US" sz="2000" dirty="0" smtClean="0">
                <a:latin typeface="Cambria"/>
                <a:cs typeface="Cambria"/>
              </a:rPr>
              <a:t>Provide </a:t>
            </a:r>
            <a:r>
              <a:rPr lang="en-US" sz="2000" dirty="0">
                <a:latin typeface="Cambria"/>
                <a:cs typeface="Cambria"/>
              </a:rPr>
              <a:t>models for Pace University students </a:t>
            </a:r>
            <a:r>
              <a:rPr lang="en-US" sz="2000" dirty="0" smtClean="0">
                <a:latin typeface="Cambria"/>
                <a:cs typeface="Cambria"/>
              </a:rPr>
              <a:t>– It would be possible to provide and encourage access to </a:t>
            </a:r>
            <a:r>
              <a:rPr lang="en-US" sz="2000" dirty="0" smtClean="0">
                <a:latin typeface="Cambria"/>
                <a:cs typeface="Cambria"/>
              </a:rPr>
              <a:t>Financial </a:t>
            </a:r>
            <a:r>
              <a:rPr lang="en-US" sz="2000" dirty="0" smtClean="0">
                <a:latin typeface="Cambria"/>
                <a:cs typeface="Cambria"/>
              </a:rPr>
              <a:t>Literacy Education to students through the website and students could have internships maintaining the website.  Now that the Blog is in place, we would need to have it approved as a link for Pace University.  It would then be possible to have links to other departments within the University.</a:t>
            </a:r>
          </a:p>
          <a:p>
            <a:pPr marL="1371600" lvl="2" indent="-457200">
              <a:buAutoNum type="arabicPeriod"/>
            </a:pPr>
            <a:r>
              <a:rPr lang="en-US" sz="2000" dirty="0" smtClean="0">
                <a:latin typeface="Cambria"/>
                <a:cs typeface="Cambria"/>
              </a:rPr>
              <a:t>The Office of Policy Management retirement savings training programs for their employees could be adopted for Pace faculty. </a:t>
            </a:r>
            <a:endParaRPr lang="en-US" sz="2000" dirty="0">
              <a:latin typeface="Cambria"/>
              <a:cs typeface="Cambria"/>
            </a:endParaRPr>
          </a:p>
          <a:p>
            <a:pPr marL="914400" lvl="2" indent="0">
              <a:buNone/>
            </a:pPr>
            <a:r>
              <a:rPr lang="en-US" sz="2000" dirty="0" smtClean="0">
                <a:latin typeface="Cambria"/>
                <a:cs typeface="Cambria"/>
              </a:rPr>
              <a:t>3.     The work could provide </a:t>
            </a:r>
            <a:r>
              <a:rPr lang="en-US" sz="2000" dirty="0">
                <a:latin typeface="Cambria"/>
                <a:cs typeface="Cambria"/>
              </a:rPr>
              <a:t>models for Pace University students – </a:t>
            </a:r>
            <a:r>
              <a:rPr lang="en-US" sz="2000" dirty="0" smtClean="0">
                <a:latin typeface="Cambria"/>
                <a:cs typeface="Cambria"/>
              </a:rPr>
              <a:t>    	Community </a:t>
            </a:r>
            <a:r>
              <a:rPr lang="en-US" sz="2000" dirty="0">
                <a:latin typeface="Cambria"/>
                <a:cs typeface="Cambria"/>
              </a:rPr>
              <a:t>Outreach Girl Scouts and Pace High School</a:t>
            </a:r>
          </a:p>
          <a:p>
            <a:pPr marL="1371600" lvl="2" indent="-457200">
              <a:buAutoNum type="arabicPeriod" startAt="4"/>
            </a:pPr>
            <a:r>
              <a:rPr lang="en-US" sz="2000" dirty="0" smtClean="0">
                <a:latin typeface="Cambria"/>
                <a:cs typeface="Cambria"/>
              </a:rPr>
              <a:t>Provide a model </a:t>
            </a:r>
            <a:r>
              <a:rPr lang="en-US" sz="2000" dirty="0">
                <a:latin typeface="Cambria"/>
                <a:cs typeface="Cambria"/>
              </a:rPr>
              <a:t>for </a:t>
            </a:r>
            <a:r>
              <a:rPr lang="en-US" sz="2000" dirty="0" smtClean="0">
                <a:latin typeface="Cambria"/>
                <a:cs typeface="Cambria"/>
              </a:rPr>
              <a:t>continuing Pace </a:t>
            </a:r>
            <a:r>
              <a:rPr lang="en-US" sz="2000" dirty="0">
                <a:latin typeface="Cambria"/>
                <a:cs typeface="Cambria"/>
              </a:rPr>
              <a:t>University faculty and </a:t>
            </a:r>
            <a:r>
              <a:rPr lang="en-US" sz="2000">
                <a:latin typeface="Cambria"/>
                <a:cs typeface="Cambria"/>
              </a:rPr>
              <a:t>student </a:t>
            </a:r>
            <a:r>
              <a:rPr lang="en-US" sz="2000" smtClean="0">
                <a:latin typeface="Cambria"/>
                <a:cs typeface="Cambria"/>
              </a:rPr>
              <a:t>research</a:t>
            </a:r>
            <a:r>
              <a:rPr lang="en-US" sz="2000" dirty="0">
                <a:latin typeface="Cambria"/>
                <a:cs typeface="Cambria"/>
              </a:rPr>
              <a:t>.</a:t>
            </a:r>
          </a:p>
          <a:p>
            <a:pPr marL="914400" lvl="2" indent="0">
              <a:buNone/>
            </a:pPr>
            <a:r>
              <a:rPr lang="en-US" sz="2000" dirty="0" smtClean="0">
                <a:latin typeface="Cambria"/>
                <a:cs typeface="Cambria"/>
              </a:rPr>
              <a:t>5. 	Provide measures of financial stress for students.</a:t>
            </a:r>
          </a:p>
          <a:p>
            <a:pPr marL="1371600" lvl="2" indent="-457200">
              <a:buAutoNum type="arabicPeriod" startAt="5"/>
            </a:pPr>
            <a:endParaRPr lang="en-US" sz="2000" dirty="0">
              <a:latin typeface="Cambria"/>
              <a:cs typeface="Cambria"/>
            </a:endParaRPr>
          </a:p>
          <a:p>
            <a:pPr lvl="2"/>
            <a:endParaRPr lang="en-US" sz="2000" dirty="0" smtClean="0">
              <a:latin typeface="Cambria"/>
              <a:cs typeface="Cambria"/>
            </a:endParaRPr>
          </a:p>
          <a:p>
            <a:pPr lvl="2"/>
            <a:endParaRPr lang="en-US" dirty="0" smtClean="0"/>
          </a:p>
          <a:p>
            <a:pPr marL="914400" lvl="2" indent="0">
              <a:buNone/>
            </a:pPr>
            <a:endParaRPr lang="en-US" dirty="0" smtClean="0"/>
          </a:p>
          <a:p>
            <a:pPr lvl="2"/>
            <a:endParaRPr lang="en-US" dirty="0" smtClean="0"/>
          </a:p>
          <a:p>
            <a:pPr marL="914400" lvl="2" indent="0">
              <a:buNone/>
            </a:pPr>
            <a:endParaRPr lang="en-US" dirty="0" smtClean="0"/>
          </a:p>
          <a:p>
            <a:pPr marL="914400" lvl="2" indent="0">
              <a:buNone/>
            </a:pPr>
            <a:endParaRPr lang="en-US" dirty="0" smtClean="0"/>
          </a:p>
          <a:p>
            <a:pPr lvl="1"/>
            <a:endParaRPr lang="en-US" dirty="0"/>
          </a:p>
        </p:txBody>
      </p:sp>
    </p:spTree>
    <p:extLst>
      <p:ext uri="{BB962C8B-B14F-4D97-AF65-F5344CB8AC3E}">
        <p14:creationId xmlns:p14="http://schemas.microsoft.com/office/powerpoint/2010/main" val="317667224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accent3">
              <a:lumMod val="75000"/>
            </a:schemeClr>
          </a:solidFill>
        </p:spPr>
        <p:txBody>
          <a:bodyPr anchor="t">
            <a:normAutofit/>
          </a:bodyPr>
          <a:lstStyle/>
          <a:p>
            <a:pPr marL="914400" lvl="2" indent="0" algn="ctr">
              <a:buNone/>
            </a:pPr>
            <a:r>
              <a:rPr lang="en-US" sz="2000" b="1" dirty="0" smtClean="0">
                <a:latin typeface="Cambria"/>
                <a:cs typeface="Cambria"/>
              </a:rPr>
              <a:t>Part H</a:t>
            </a:r>
            <a:endParaRPr lang="en-US" sz="2000" b="1" dirty="0">
              <a:latin typeface="Cambria"/>
              <a:cs typeface="Cambria"/>
            </a:endParaRPr>
          </a:p>
          <a:p>
            <a:pPr marL="914400" lvl="2" indent="0" algn="ctr">
              <a:buNone/>
            </a:pPr>
            <a:r>
              <a:rPr lang="en-US" sz="2000" b="1" dirty="0" smtClean="0">
                <a:latin typeface="Cambria"/>
                <a:cs typeface="Cambria"/>
              </a:rPr>
              <a:t>Impact: Faculty</a:t>
            </a:r>
          </a:p>
          <a:p>
            <a:pPr marL="914400" lvl="2" indent="0">
              <a:buNone/>
            </a:pPr>
            <a:endParaRPr lang="en-US" sz="2000" dirty="0">
              <a:latin typeface="Cambria"/>
              <a:cs typeface="Cambria"/>
            </a:endParaRPr>
          </a:p>
          <a:p>
            <a:pPr marL="1371600" lvl="2" indent="-457200">
              <a:buAutoNum type="arabicPeriod"/>
            </a:pPr>
            <a:r>
              <a:rPr lang="en-US" sz="2000" dirty="0" smtClean="0">
                <a:latin typeface="Cambria"/>
                <a:cs typeface="Cambria"/>
              </a:rPr>
              <a:t>Dr. Taylor will make connections with the University departments that might have an interest in linking with the MoneyTalks Blog.</a:t>
            </a:r>
          </a:p>
          <a:p>
            <a:pPr marL="1371600" lvl="2" indent="-457200">
              <a:buAutoNum type="arabicPeriod"/>
            </a:pPr>
            <a:r>
              <a:rPr lang="en-US" sz="2000" dirty="0" smtClean="0">
                <a:latin typeface="Cambria"/>
                <a:cs typeface="Cambria"/>
              </a:rPr>
              <a:t>The LIWC software relevant to Dr. Taylor’s storytelling interests was developed in the context of counseling and expressive writing therapies.  This software is now available to all psychology faculty for use with students.</a:t>
            </a:r>
          </a:p>
          <a:p>
            <a:pPr marL="1371600" lvl="2" indent="-457200">
              <a:buAutoNum type="arabicPeriod"/>
            </a:pPr>
            <a:r>
              <a:rPr lang="en-US" sz="2000" dirty="0" smtClean="0">
                <a:latin typeface="Cambria"/>
                <a:cs typeface="Cambria"/>
              </a:rPr>
              <a:t>The MoneyTalks Blog will also welcome posting campus wide activities related to different departments and their interests in this area.</a:t>
            </a:r>
            <a:endParaRPr lang="en-US" sz="2000" dirty="0">
              <a:latin typeface="Cambria"/>
              <a:cs typeface="Cambria"/>
            </a:endParaRPr>
          </a:p>
          <a:p>
            <a:pPr lvl="2"/>
            <a:endParaRPr lang="en-US" sz="2000" dirty="0" smtClean="0">
              <a:latin typeface="Cambria"/>
              <a:cs typeface="Cambria"/>
            </a:endParaRPr>
          </a:p>
          <a:p>
            <a:pPr lvl="2"/>
            <a:endParaRPr lang="en-US" dirty="0" smtClean="0"/>
          </a:p>
          <a:p>
            <a:pPr marL="914400" lvl="2" indent="0">
              <a:buNone/>
            </a:pPr>
            <a:endParaRPr lang="en-US" dirty="0" smtClean="0"/>
          </a:p>
          <a:p>
            <a:pPr lvl="2"/>
            <a:endParaRPr lang="en-US" dirty="0" smtClean="0"/>
          </a:p>
          <a:p>
            <a:pPr marL="914400" lvl="2" indent="0">
              <a:buNone/>
            </a:pPr>
            <a:endParaRPr lang="en-US" dirty="0" smtClean="0"/>
          </a:p>
          <a:p>
            <a:pPr marL="914400" lvl="2" indent="0">
              <a:buNone/>
            </a:pPr>
            <a:endParaRPr lang="en-US" dirty="0" smtClean="0"/>
          </a:p>
          <a:p>
            <a:pPr lvl="1"/>
            <a:endParaRPr lang="en-US" dirty="0"/>
          </a:p>
        </p:txBody>
      </p:sp>
    </p:spTree>
    <p:extLst>
      <p:ext uri="{BB962C8B-B14F-4D97-AF65-F5344CB8AC3E}">
        <p14:creationId xmlns:p14="http://schemas.microsoft.com/office/powerpoint/2010/main" val="368374216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1172289"/>
          </a:xfrm>
          <a:prstGeom prst="rect">
            <a:avLst/>
          </a:prstGeom>
          <a:solidFill>
            <a:srgbClr val="77933C"/>
          </a:solidFill>
        </p:spPr>
        <p:txBody>
          <a:bodyPr wrap="square" rtlCol="0">
            <a:spAutoFit/>
          </a:bodyPr>
          <a:lstStyle/>
          <a:p>
            <a:pPr algn="ctr"/>
            <a:r>
              <a:rPr lang="en-US" sz="2000" dirty="0">
                <a:latin typeface="Cambria"/>
                <a:cs typeface="Cambria"/>
              </a:rPr>
              <a:t>I</a:t>
            </a:r>
            <a:r>
              <a:rPr lang="en-US" sz="2000" dirty="0" smtClean="0">
                <a:latin typeface="Cambria"/>
                <a:cs typeface="Cambria"/>
              </a:rPr>
              <a:t>. Unexpected Outcomes </a:t>
            </a:r>
            <a:r>
              <a:rPr lang="en-US" sz="2000" dirty="0" smtClean="0">
                <a:solidFill>
                  <a:srgbClr val="008000"/>
                </a:solidFill>
                <a:latin typeface="Cambria"/>
                <a:cs typeface="Cambria"/>
              </a:rPr>
              <a:t>eFinancial Health</a:t>
            </a:r>
          </a:p>
          <a:p>
            <a:pPr algn="ctr"/>
            <a:endParaRPr lang="en-US" sz="2000" dirty="0">
              <a:solidFill>
                <a:srgbClr val="008000"/>
              </a:solidFill>
              <a:latin typeface="Cambria"/>
              <a:cs typeface="Cambria"/>
            </a:endParaRPr>
          </a:p>
          <a:p>
            <a:pPr marL="457200" indent="-457200">
              <a:buAutoNum type="arabicPeriod"/>
            </a:pPr>
            <a:r>
              <a:rPr lang="en-US" sz="2000" dirty="0" smtClean="0">
                <a:solidFill>
                  <a:srgbClr val="000000"/>
                </a:solidFill>
                <a:latin typeface="Cambria"/>
                <a:cs typeface="Cambria"/>
              </a:rPr>
              <a:t>The Data: The research model and instrument used in this research have been in development over many years.  The ability to generate data on 800 participants puts the work in a position to submit for funding. </a:t>
            </a:r>
          </a:p>
          <a:p>
            <a:pPr marL="457200" indent="-457200">
              <a:buAutoNum type="arabicPeriod"/>
            </a:pPr>
            <a:endParaRPr lang="en-US" sz="2000" dirty="0">
              <a:solidFill>
                <a:srgbClr val="000000"/>
              </a:solidFill>
              <a:latin typeface="Cambria"/>
              <a:cs typeface="Cambria"/>
            </a:endParaRPr>
          </a:p>
          <a:p>
            <a:pPr marL="457200" indent="-457200">
              <a:buAutoNum type="arabicPeriod"/>
            </a:pPr>
            <a:r>
              <a:rPr lang="en-US" sz="2000" dirty="0" smtClean="0">
                <a:solidFill>
                  <a:srgbClr val="000000"/>
                </a:solidFill>
                <a:latin typeface="Cambria"/>
                <a:cs typeface="Cambria"/>
              </a:rPr>
              <a:t>Software: The LWIC software can be made available for the new graduate program in counseling in the Department of Psychology.</a:t>
            </a:r>
          </a:p>
          <a:p>
            <a:pPr marL="457200" indent="-457200">
              <a:buAutoNum type="arabicPeriod"/>
            </a:pPr>
            <a:endParaRPr lang="en-US" sz="2000" dirty="0">
              <a:solidFill>
                <a:srgbClr val="000000"/>
              </a:solidFill>
              <a:latin typeface="Cambria"/>
              <a:cs typeface="Cambria"/>
            </a:endParaRPr>
          </a:p>
          <a:p>
            <a:pPr marL="457200" indent="-457200">
              <a:buAutoNum type="arabicPeriod"/>
            </a:pPr>
            <a:r>
              <a:rPr lang="en-US" sz="2000" dirty="0" smtClean="0">
                <a:solidFill>
                  <a:srgbClr val="000000"/>
                </a:solidFill>
                <a:latin typeface="Cambria"/>
                <a:cs typeface="Cambria"/>
              </a:rPr>
              <a:t>Most Significant Change Techniques and Social Enterprise – Dr. Taylor has used her model and the work of her research design classes as a basis for submission for a Wilson Grant with a focus on social enterprise.  Social enterprise initiatives were an aspect of Dr. Taylor’s prevention work and provided a critical foundation for the Social Enterprise initiative.</a:t>
            </a:r>
          </a:p>
          <a:p>
            <a:pPr marL="457200" indent="-457200">
              <a:buAutoNum type="arabicPeriod"/>
            </a:pPr>
            <a:endParaRPr lang="en-US" sz="2000" dirty="0">
              <a:solidFill>
                <a:srgbClr val="000000"/>
              </a:solidFill>
              <a:latin typeface="Cambria"/>
              <a:cs typeface="Cambria"/>
            </a:endParaRPr>
          </a:p>
          <a:p>
            <a:pPr algn="ctr"/>
            <a:endParaRPr lang="en-US" sz="2000" dirty="0">
              <a:solidFill>
                <a:srgbClr val="008000"/>
              </a:solidFill>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p:txBody>
      </p:sp>
    </p:spTree>
    <p:extLst>
      <p:ext uri="{BB962C8B-B14F-4D97-AF65-F5344CB8AC3E}">
        <p14:creationId xmlns:p14="http://schemas.microsoft.com/office/powerpoint/2010/main" val="294879154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478970"/>
          </a:xfrm>
          <a:prstGeom prst="rect">
            <a:avLst/>
          </a:prstGeom>
          <a:solidFill>
            <a:srgbClr val="77933C"/>
          </a:solidFill>
        </p:spPr>
        <p:txBody>
          <a:bodyPr wrap="square" rtlCol="0">
            <a:spAutoFit/>
          </a:bodyPr>
          <a:lstStyle/>
          <a:p>
            <a:pPr algn="ctr"/>
            <a:r>
              <a:rPr lang="en-US" sz="2000" dirty="0" smtClean="0">
                <a:latin typeface="Cambria"/>
                <a:cs typeface="Cambria"/>
              </a:rPr>
              <a:t>J. Conference Presentation </a:t>
            </a:r>
            <a:r>
              <a:rPr lang="en-US" sz="2000" dirty="0" smtClean="0">
                <a:solidFill>
                  <a:srgbClr val="008000"/>
                </a:solidFill>
                <a:latin typeface="Cambria"/>
                <a:cs typeface="Cambria"/>
              </a:rPr>
              <a:t>eFinancial Health</a:t>
            </a:r>
          </a:p>
          <a:p>
            <a:endParaRPr lang="en-US" sz="2000" dirty="0">
              <a:solidFill>
                <a:srgbClr val="000000"/>
              </a:solidFill>
              <a:latin typeface="Cambria"/>
              <a:cs typeface="Cambria"/>
            </a:endParaRPr>
          </a:p>
          <a:p>
            <a:r>
              <a:rPr lang="en-US" sz="2000" dirty="0" smtClean="0">
                <a:solidFill>
                  <a:srgbClr val="000000"/>
                </a:solidFill>
                <a:latin typeface="Cambria"/>
                <a:cs typeface="Cambria"/>
              </a:rPr>
              <a:t>1. Dr. Taylor will present this to Pace University faculty and prepare submissions for a poster session at a regional psychological meeting.</a:t>
            </a:r>
            <a:endParaRPr lang="en-US" sz="2000" dirty="0">
              <a:solidFill>
                <a:srgbClr val="008000"/>
              </a:solidFill>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p:txBody>
      </p:sp>
    </p:spTree>
    <p:extLst>
      <p:ext uri="{BB962C8B-B14F-4D97-AF65-F5344CB8AC3E}">
        <p14:creationId xmlns:p14="http://schemas.microsoft.com/office/powerpoint/2010/main" val="33876083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2403395"/>
          </a:xfrm>
          <a:prstGeom prst="rect">
            <a:avLst/>
          </a:prstGeom>
          <a:solidFill>
            <a:srgbClr val="77933C"/>
          </a:solidFill>
        </p:spPr>
        <p:txBody>
          <a:bodyPr wrap="square" rtlCol="0">
            <a:spAutoFit/>
          </a:bodyPr>
          <a:lstStyle/>
          <a:p>
            <a:pPr algn="ctr"/>
            <a:r>
              <a:rPr lang="en-US" sz="2000" dirty="0">
                <a:latin typeface="Cambria"/>
                <a:cs typeface="Cambria"/>
              </a:rPr>
              <a:t>K</a:t>
            </a:r>
            <a:r>
              <a:rPr lang="en-US" sz="2000" dirty="0" smtClean="0">
                <a:latin typeface="Cambria"/>
                <a:cs typeface="Cambria"/>
              </a:rPr>
              <a:t>. What did I expect to achieve?  </a:t>
            </a:r>
            <a:r>
              <a:rPr lang="en-US" sz="2000" dirty="0" smtClean="0">
                <a:solidFill>
                  <a:srgbClr val="008000"/>
                </a:solidFill>
                <a:latin typeface="Cambria"/>
                <a:cs typeface="Cambria"/>
              </a:rPr>
              <a:t>eFinancial Health</a:t>
            </a:r>
          </a:p>
          <a:p>
            <a:endParaRPr lang="en-US" sz="2000" dirty="0">
              <a:solidFill>
                <a:srgbClr val="000000"/>
              </a:solidFill>
              <a:latin typeface="Cambria"/>
              <a:cs typeface="Cambria"/>
            </a:endParaRPr>
          </a:p>
          <a:p>
            <a:r>
              <a:rPr lang="en-US" sz="2000" dirty="0" smtClean="0">
                <a:latin typeface="Cambria"/>
                <a:cs typeface="Cambria"/>
              </a:rPr>
              <a:t>The project had three core objectives.</a:t>
            </a:r>
          </a:p>
          <a:p>
            <a:endParaRPr lang="en-US" sz="2000" dirty="0">
              <a:latin typeface="Cambria"/>
              <a:cs typeface="Cambria"/>
            </a:endParaRPr>
          </a:p>
          <a:p>
            <a:pPr marL="457200" indent="-457200">
              <a:buAutoNum type="arabicPeriod"/>
            </a:pPr>
            <a:r>
              <a:rPr lang="en-US" sz="2000" dirty="0" smtClean="0">
                <a:latin typeface="Cambria"/>
                <a:cs typeface="Cambria"/>
              </a:rPr>
              <a:t>The production of a catalog.  This was accomplished and also produced some critical analyses of the variety of standards that might guide program evaluation and answer the critical question of “what works?”  The most important discovery was the distinction between a notion of best practices emerging from research and that conform to the science to service model and the service to science conditions that prevail in the emergence of financial education practices.</a:t>
            </a:r>
          </a:p>
          <a:p>
            <a:pPr marL="457200" indent="-457200">
              <a:buAutoNum type="arabicPeriod"/>
            </a:pPr>
            <a:endParaRPr lang="en-US" sz="2000" dirty="0">
              <a:latin typeface="Cambria"/>
              <a:cs typeface="Cambria"/>
            </a:endParaRPr>
          </a:p>
          <a:p>
            <a:pPr marL="457200" indent="-457200">
              <a:buAutoNum type="arabicPeriod"/>
            </a:pPr>
            <a:r>
              <a:rPr lang="en-US" sz="2000" dirty="0" smtClean="0">
                <a:latin typeface="Cambria"/>
                <a:cs typeface="Cambria"/>
              </a:rPr>
              <a:t>The production of a white paper on the Prevention Science model and its relevance to financial literacy and education.  The most important discovery was the bi-directional influence of financial resources.  That is, just as ill health carries serious financial burdens for persons and society, so too, financial strain produces averse health consequences as well.</a:t>
            </a:r>
          </a:p>
          <a:p>
            <a:pPr marL="457200" indent="-457200">
              <a:buAutoNum type="arabicPeriod"/>
            </a:pPr>
            <a:endParaRPr lang="en-US" sz="2000" dirty="0">
              <a:latin typeface="Cambria"/>
              <a:cs typeface="Cambria"/>
            </a:endParaRPr>
          </a:p>
          <a:p>
            <a:pPr marL="457200" indent="-457200">
              <a:buAutoNum type="arabicPeriod"/>
            </a:pPr>
            <a:r>
              <a:rPr lang="en-US" sz="2000" dirty="0" smtClean="0">
                <a:latin typeface="Cambria"/>
                <a:cs typeface="Cambria"/>
              </a:rPr>
              <a:t>The MoneyTalks Blog revealed the enormous sources to guide millennials as they begin to establish financial autonomy.</a:t>
            </a:r>
          </a:p>
          <a:p>
            <a:pPr marL="457200" indent="-457200">
              <a:buAutoNum type="arabicPeriod"/>
            </a:pP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p:txBody>
      </p:sp>
    </p:spTree>
    <p:extLst>
      <p:ext uri="{BB962C8B-B14F-4D97-AF65-F5344CB8AC3E}">
        <p14:creationId xmlns:p14="http://schemas.microsoft.com/office/powerpoint/2010/main" val="36693523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786747"/>
          </a:xfrm>
          <a:prstGeom prst="rect">
            <a:avLst/>
          </a:prstGeom>
          <a:solidFill>
            <a:srgbClr val="77933C"/>
          </a:solidFill>
        </p:spPr>
        <p:txBody>
          <a:bodyPr wrap="square" rtlCol="0">
            <a:spAutoFit/>
          </a:bodyPr>
          <a:lstStyle/>
          <a:p>
            <a:pPr algn="ctr"/>
            <a:r>
              <a:rPr lang="en-US" sz="2000" dirty="0" smtClean="0">
                <a:latin typeface="Cambria"/>
                <a:cs typeface="Cambria"/>
              </a:rPr>
              <a:t>L. What did I expect to achieve?  </a:t>
            </a:r>
            <a:r>
              <a:rPr lang="en-US" sz="2000" dirty="0" smtClean="0">
                <a:solidFill>
                  <a:srgbClr val="008000"/>
                </a:solidFill>
                <a:latin typeface="Cambria"/>
                <a:cs typeface="Cambria"/>
              </a:rPr>
              <a:t>eFinancial Health</a:t>
            </a:r>
          </a:p>
          <a:p>
            <a:endParaRPr lang="en-US" sz="2000" dirty="0">
              <a:solidFill>
                <a:srgbClr val="000000"/>
              </a:solidFill>
              <a:latin typeface="Cambria"/>
              <a:cs typeface="Cambria"/>
            </a:endParaRPr>
          </a:p>
          <a:p>
            <a:pPr algn="ctr"/>
            <a:endParaRPr lang="en-US" sz="2000" dirty="0">
              <a:solidFill>
                <a:srgbClr val="008000"/>
              </a:solidFill>
              <a:latin typeface="Cambria"/>
              <a:cs typeface="Cambria"/>
            </a:endParaRPr>
          </a:p>
          <a:p>
            <a:pPr algn="ctr"/>
            <a:endParaRPr lang="en-US" sz="2000" dirty="0" smtClean="0">
              <a:latin typeface="Cambria"/>
              <a:cs typeface="Cambria"/>
            </a:endParaRPr>
          </a:p>
          <a:p>
            <a:pPr marL="457200" indent="-457200">
              <a:buAutoNum type="arabicPeriod"/>
            </a:pPr>
            <a:r>
              <a:rPr lang="en-US" sz="2000" dirty="0" smtClean="0">
                <a:latin typeface="Cambria"/>
                <a:cs typeface="Cambria"/>
              </a:rPr>
              <a:t>Completion of the core objectives was expected and achieved.  </a:t>
            </a:r>
          </a:p>
          <a:p>
            <a:pPr marL="457200" indent="-457200">
              <a:buAutoNum type="arabicPeriod"/>
            </a:pPr>
            <a:r>
              <a:rPr lang="en-US" sz="2000" dirty="0" smtClean="0">
                <a:latin typeface="Cambria"/>
                <a:cs typeface="Cambria"/>
              </a:rPr>
              <a:t>The progress toward further grant activity was beyond expectation.  Two grants are currently in preparation.</a:t>
            </a: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p:txBody>
      </p:sp>
    </p:spTree>
    <p:extLst>
      <p:ext uri="{BB962C8B-B14F-4D97-AF65-F5344CB8AC3E}">
        <p14:creationId xmlns:p14="http://schemas.microsoft.com/office/powerpoint/2010/main" val="333985055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1787842"/>
          </a:xfrm>
          <a:prstGeom prst="rect">
            <a:avLst/>
          </a:prstGeom>
          <a:solidFill>
            <a:srgbClr val="77933C"/>
          </a:solidFill>
        </p:spPr>
        <p:txBody>
          <a:bodyPr wrap="square" rtlCol="0">
            <a:spAutoFit/>
          </a:bodyPr>
          <a:lstStyle/>
          <a:p>
            <a:pPr algn="ctr"/>
            <a:r>
              <a:rPr lang="en-US" sz="2000" dirty="0" smtClean="0">
                <a:latin typeface="Cambria"/>
                <a:cs typeface="Cambria"/>
              </a:rPr>
              <a:t>M. Sustaining </a:t>
            </a:r>
            <a:r>
              <a:rPr lang="en-US" sz="2000" dirty="0" smtClean="0">
                <a:solidFill>
                  <a:srgbClr val="008000"/>
                </a:solidFill>
                <a:latin typeface="Cambria"/>
                <a:cs typeface="Cambria"/>
              </a:rPr>
              <a:t>eFinancial Health</a:t>
            </a:r>
          </a:p>
          <a:p>
            <a:pPr algn="ctr"/>
            <a:endParaRPr lang="en-US" sz="2000" dirty="0">
              <a:solidFill>
                <a:srgbClr val="008000"/>
              </a:solidFill>
              <a:latin typeface="Cambria"/>
              <a:cs typeface="Cambria"/>
            </a:endParaRPr>
          </a:p>
          <a:p>
            <a:pPr marL="457200" indent="-457200">
              <a:buAutoNum type="arabicPeriod"/>
            </a:pPr>
            <a:r>
              <a:rPr lang="en-US" sz="2000" dirty="0" smtClean="0">
                <a:solidFill>
                  <a:srgbClr val="000000"/>
                </a:solidFill>
                <a:latin typeface="Cambria"/>
                <a:cs typeface="Cambria"/>
              </a:rPr>
              <a:t>The Blog needs to be attended to and enhanced.  </a:t>
            </a:r>
          </a:p>
          <a:p>
            <a:pPr marL="457200" indent="-457200">
              <a:buAutoNum type="arabicPeriod"/>
            </a:pPr>
            <a:endParaRPr lang="en-US" sz="2000" dirty="0">
              <a:solidFill>
                <a:srgbClr val="000000"/>
              </a:solidFill>
              <a:latin typeface="Cambria"/>
              <a:cs typeface="Cambria"/>
            </a:endParaRPr>
          </a:p>
          <a:p>
            <a:pPr marL="457200" indent="-457200">
              <a:buAutoNum type="arabicPeriod"/>
            </a:pPr>
            <a:r>
              <a:rPr lang="en-US" sz="2000" dirty="0" smtClean="0">
                <a:solidFill>
                  <a:srgbClr val="000000"/>
                </a:solidFill>
                <a:latin typeface="Cambria"/>
                <a:cs typeface="Cambria"/>
              </a:rPr>
              <a:t>Dr. Taylor’s Research continues with new grant applications.</a:t>
            </a:r>
          </a:p>
          <a:p>
            <a:pPr marL="457200" indent="-457200">
              <a:buAutoNum type="arabicPeriod"/>
            </a:pPr>
            <a:endParaRPr lang="en-US" sz="2000" dirty="0">
              <a:solidFill>
                <a:srgbClr val="000000"/>
              </a:solidFill>
              <a:latin typeface="Cambria"/>
              <a:cs typeface="Cambria"/>
            </a:endParaRPr>
          </a:p>
          <a:p>
            <a:pPr marL="457200" indent="-457200">
              <a:buAutoNum type="arabicPeriod"/>
            </a:pPr>
            <a:r>
              <a:rPr lang="en-US" sz="2000" dirty="0" smtClean="0">
                <a:solidFill>
                  <a:srgbClr val="000000"/>
                </a:solidFill>
                <a:latin typeface="Cambria"/>
                <a:cs typeface="Cambria"/>
              </a:rPr>
              <a:t>Most Significant Change Techniques are being designed to work with the LIWC software and to provide a lab component for the Research Design and Methods class.</a:t>
            </a:r>
          </a:p>
          <a:p>
            <a:pPr marL="457200" indent="-457200">
              <a:buAutoNum type="arabicPeriod"/>
            </a:pPr>
            <a:endParaRPr lang="en-US" sz="2000" dirty="0">
              <a:solidFill>
                <a:srgbClr val="000000"/>
              </a:solidFill>
              <a:latin typeface="Cambria"/>
              <a:cs typeface="Cambria"/>
            </a:endParaRPr>
          </a:p>
          <a:p>
            <a:pPr marL="457200" indent="-457200">
              <a:buAutoNum type="arabicPeriod"/>
            </a:pPr>
            <a:r>
              <a:rPr lang="en-US" sz="2000" dirty="0" smtClean="0">
                <a:solidFill>
                  <a:srgbClr val="000000"/>
                </a:solidFill>
                <a:latin typeface="Cambria"/>
                <a:cs typeface="Cambria"/>
              </a:rPr>
              <a:t>Contacts with different departments have the potential for placement of a range of financial offerings within the Pace community.</a:t>
            </a:r>
          </a:p>
          <a:p>
            <a:pPr marL="457200" indent="-457200">
              <a:buAutoNum type="arabicPeriod"/>
            </a:pPr>
            <a:endParaRPr lang="en-US" sz="2000" dirty="0">
              <a:solidFill>
                <a:srgbClr val="000000"/>
              </a:solidFill>
              <a:latin typeface="Cambria"/>
              <a:cs typeface="Cambria"/>
            </a:endParaRPr>
          </a:p>
          <a:p>
            <a:pPr marL="457200" indent="-457200">
              <a:buAutoNum type="arabicPeriod"/>
            </a:pPr>
            <a:r>
              <a:rPr lang="en-US" sz="2000" dirty="0" smtClean="0">
                <a:solidFill>
                  <a:srgbClr val="000000"/>
                </a:solidFill>
                <a:latin typeface="Cambria"/>
                <a:cs typeface="Cambria"/>
              </a:rPr>
              <a:t>Links with Thinkfinity webpage could build on the university focus of the work.  At present the Thinkfinity website focuses on K-12 services and within an educational template.  This work provides another working model in the development of a Prevention Science orientation.</a:t>
            </a:r>
          </a:p>
          <a:p>
            <a:pPr algn="ctr"/>
            <a:endParaRPr lang="en-US" sz="2000" dirty="0">
              <a:solidFill>
                <a:srgbClr val="008000"/>
              </a:solidFill>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p:txBody>
      </p:sp>
    </p:spTree>
    <p:extLst>
      <p:ext uri="{BB962C8B-B14F-4D97-AF65-F5344CB8AC3E}">
        <p14:creationId xmlns:p14="http://schemas.microsoft.com/office/powerpoint/2010/main" val="27452166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accent3">
              <a:lumMod val="75000"/>
            </a:schemeClr>
          </a:solidFill>
        </p:spPr>
        <p:txBody>
          <a:bodyPr anchor="t">
            <a:normAutofit/>
          </a:bodyPr>
          <a:lstStyle/>
          <a:p>
            <a:pPr marL="914400" lvl="2" indent="0">
              <a:buNone/>
            </a:pPr>
            <a:endParaRPr lang="en-US" sz="2000" dirty="0">
              <a:latin typeface="Cambria"/>
              <a:cs typeface="Cambria"/>
            </a:endParaRPr>
          </a:p>
          <a:p>
            <a:pPr marL="914400" lvl="2" indent="0">
              <a:buNone/>
            </a:pPr>
            <a:endParaRPr lang="en-US" sz="2000" dirty="0" smtClean="0">
              <a:latin typeface="Cambria"/>
              <a:cs typeface="Cambria"/>
            </a:endParaRPr>
          </a:p>
          <a:p>
            <a:pPr marL="914400" lvl="2" indent="0">
              <a:buNone/>
            </a:pPr>
            <a:r>
              <a:rPr lang="en-US" sz="2000" dirty="0" smtClean="0">
                <a:latin typeface="Cambria"/>
                <a:cs typeface="Cambria"/>
              </a:rPr>
              <a:t>This report has been prepared in partial fulfillment of the requirements of the Thinkfinity grant.</a:t>
            </a:r>
          </a:p>
          <a:p>
            <a:pPr marL="914400" lvl="2" indent="0">
              <a:buNone/>
            </a:pPr>
            <a:r>
              <a:rPr lang="en-US" sz="2000" dirty="0" smtClean="0">
                <a:latin typeface="Cambria"/>
                <a:cs typeface="Cambria"/>
              </a:rPr>
              <a:t>Thank you.</a:t>
            </a:r>
          </a:p>
          <a:p>
            <a:pPr marL="914400" lvl="2" indent="0">
              <a:buNone/>
            </a:pPr>
            <a:endParaRPr lang="en-US" sz="2000" dirty="0">
              <a:latin typeface="Cambria"/>
              <a:cs typeface="Cambria"/>
            </a:endParaRPr>
          </a:p>
          <a:p>
            <a:pPr marL="914400" lvl="2" indent="0">
              <a:buNone/>
            </a:pPr>
            <a:r>
              <a:rPr lang="en-US" sz="2000" dirty="0" smtClean="0">
                <a:latin typeface="Cambria"/>
                <a:cs typeface="Cambria"/>
              </a:rPr>
              <a:t>Contact: Dr. Nan Taylor</a:t>
            </a:r>
          </a:p>
          <a:p>
            <a:pPr marL="914400" lvl="2" indent="0">
              <a:buNone/>
            </a:pPr>
            <a:r>
              <a:rPr lang="en-US" sz="2000" dirty="0">
                <a:latin typeface="Cambria"/>
                <a:cs typeface="Cambria"/>
              </a:rPr>
              <a:t>	</a:t>
            </a:r>
            <a:r>
              <a:rPr lang="en-US" sz="2000" dirty="0" smtClean="0">
                <a:latin typeface="Cambria"/>
                <a:cs typeface="Cambria"/>
              </a:rPr>
              <a:t>	Department of Psychology</a:t>
            </a:r>
          </a:p>
          <a:p>
            <a:pPr marL="914400" lvl="2" indent="0">
              <a:buNone/>
            </a:pPr>
            <a:r>
              <a:rPr lang="en-US" sz="2000" dirty="0">
                <a:latin typeface="Cambria"/>
                <a:cs typeface="Cambria"/>
              </a:rPr>
              <a:t>	</a:t>
            </a:r>
            <a:r>
              <a:rPr lang="en-US" sz="2000" dirty="0" smtClean="0">
                <a:latin typeface="Cambria"/>
                <a:cs typeface="Cambria"/>
              </a:rPr>
              <a:t>	Pace University, Pleasantville</a:t>
            </a:r>
          </a:p>
          <a:p>
            <a:pPr marL="914400" lvl="2" indent="0">
              <a:buNone/>
            </a:pPr>
            <a:r>
              <a:rPr lang="en-US" sz="2000" dirty="0">
                <a:latin typeface="Cambria"/>
                <a:cs typeface="Cambria"/>
              </a:rPr>
              <a:t>	</a:t>
            </a:r>
            <a:r>
              <a:rPr lang="en-US" sz="2000" dirty="0" smtClean="0">
                <a:latin typeface="Cambria"/>
                <a:cs typeface="Cambria"/>
              </a:rPr>
              <a:t>	</a:t>
            </a:r>
            <a:r>
              <a:rPr lang="en-US" sz="2000" dirty="0" smtClean="0">
                <a:latin typeface="Cambria"/>
                <a:cs typeface="Cambria"/>
                <a:hlinkClick r:id="rId3"/>
              </a:rPr>
              <a:t>ntaylor@pace.edu</a:t>
            </a:r>
            <a:endParaRPr lang="en-US" sz="2000" dirty="0" smtClean="0">
              <a:latin typeface="Cambria"/>
              <a:cs typeface="Cambria"/>
            </a:endParaRPr>
          </a:p>
          <a:p>
            <a:pPr marL="914400" lvl="2" indent="0">
              <a:buNone/>
            </a:pPr>
            <a:r>
              <a:rPr lang="en-US" sz="2000" dirty="0">
                <a:latin typeface="Cambria"/>
                <a:cs typeface="Cambria"/>
              </a:rPr>
              <a:t>	</a:t>
            </a:r>
            <a:r>
              <a:rPr lang="en-US" sz="2000" dirty="0" smtClean="0">
                <a:latin typeface="Cambria"/>
                <a:cs typeface="Cambria"/>
              </a:rPr>
              <a:t>	203-214-6794</a:t>
            </a:r>
            <a:endParaRPr lang="en-US" sz="2000" dirty="0">
              <a:latin typeface="Cambria"/>
              <a:cs typeface="Cambria"/>
            </a:endParaRPr>
          </a:p>
          <a:p>
            <a:pPr marL="914400" lvl="2" indent="0">
              <a:buNone/>
            </a:pPr>
            <a:endParaRPr lang="en-US" sz="2000" dirty="0" smtClean="0">
              <a:latin typeface="Cambria"/>
              <a:cs typeface="Cambria"/>
            </a:endParaRPr>
          </a:p>
          <a:p>
            <a:pPr marL="914400" lvl="2" indent="0">
              <a:buNone/>
            </a:pPr>
            <a:endParaRPr lang="en-US" sz="2000" dirty="0" smtClean="0">
              <a:latin typeface="Cambria"/>
              <a:cs typeface="Cambria"/>
            </a:endParaRPr>
          </a:p>
          <a:p>
            <a:pPr lvl="2"/>
            <a:endParaRPr lang="en-US" sz="2000" dirty="0" smtClean="0">
              <a:latin typeface="Cambria"/>
              <a:cs typeface="Cambria"/>
            </a:endParaRPr>
          </a:p>
          <a:p>
            <a:pPr lvl="2"/>
            <a:endParaRPr lang="en-US" dirty="0" smtClean="0"/>
          </a:p>
          <a:p>
            <a:pPr marL="914400" lvl="2" indent="0">
              <a:buNone/>
            </a:pPr>
            <a:endParaRPr lang="en-US" dirty="0" smtClean="0"/>
          </a:p>
          <a:p>
            <a:pPr lvl="2"/>
            <a:endParaRPr lang="en-US" dirty="0" smtClean="0"/>
          </a:p>
          <a:p>
            <a:pPr marL="914400" lvl="2" indent="0">
              <a:buNone/>
            </a:pPr>
            <a:endParaRPr lang="en-US" dirty="0" smtClean="0"/>
          </a:p>
          <a:p>
            <a:pPr marL="914400" lvl="2" indent="0">
              <a:buNone/>
            </a:pPr>
            <a:endParaRPr lang="en-US" dirty="0" smtClean="0"/>
          </a:p>
        </p:txBody>
      </p:sp>
    </p:spTree>
    <p:extLst>
      <p:ext uri="{BB962C8B-B14F-4D97-AF65-F5344CB8AC3E}">
        <p14:creationId xmlns:p14="http://schemas.microsoft.com/office/powerpoint/2010/main" val="22054338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75" y="274638"/>
            <a:ext cx="8229600" cy="1143000"/>
          </a:xfrm>
        </p:spPr>
        <p:txBody>
          <a:bodyPr/>
          <a:lstStyle/>
          <a:p>
            <a:endParaRPr lang="en-US" dirty="0"/>
          </a:p>
        </p:txBody>
      </p:sp>
      <p:sp>
        <p:nvSpPr>
          <p:cNvPr id="3" name="Content Placeholder 2"/>
          <p:cNvSpPr>
            <a:spLocks noGrp="1"/>
          </p:cNvSpPr>
          <p:nvPr>
            <p:ph idx="1"/>
          </p:nvPr>
        </p:nvSpPr>
        <p:spPr>
          <a:xfrm>
            <a:off x="0" y="-1"/>
            <a:ext cx="9144000" cy="6858001"/>
          </a:xfrm>
          <a:solidFill>
            <a:schemeClr val="accent3">
              <a:lumMod val="75000"/>
            </a:schemeClr>
          </a:solidFill>
        </p:spPr>
        <p:txBody>
          <a:bodyPr>
            <a:noAutofit/>
          </a:bodyPr>
          <a:lstStyle/>
          <a:p>
            <a:pPr marL="0" indent="0" algn="ctr">
              <a:buNone/>
            </a:pPr>
            <a:r>
              <a:rPr lang="en-US" sz="2000" dirty="0" smtClean="0">
                <a:latin typeface="Cambria"/>
                <a:cs typeface="Cambria"/>
              </a:rPr>
              <a:t>Part A: </a:t>
            </a:r>
          </a:p>
          <a:p>
            <a:pPr marL="0" indent="0">
              <a:buNone/>
            </a:pPr>
            <a:r>
              <a:rPr lang="en-US" sz="2000" dirty="0" smtClean="0">
                <a:latin typeface="Cambria"/>
                <a:cs typeface="Cambria"/>
              </a:rPr>
              <a:t>Original Goal: The goal of  </a:t>
            </a:r>
            <a:r>
              <a:rPr lang="en-US" sz="2000" dirty="0" smtClean="0">
                <a:solidFill>
                  <a:srgbClr val="008000"/>
                </a:solidFill>
                <a:latin typeface="Cambria"/>
                <a:cs typeface="Cambria"/>
              </a:rPr>
              <a:t>eFinancial Health </a:t>
            </a:r>
            <a:r>
              <a:rPr lang="en-US" sz="2000" dirty="0" smtClean="0">
                <a:latin typeface="Cambria"/>
                <a:cs typeface="Cambria"/>
              </a:rPr>
              <a:t>Thinkfinity Project 2013 is to discover synergies between programs that address health and programs that address financial literacy.  Toward that end, three objectives were pursued:</a:t>
            </a:r>
            <a:endParaRPr lang="en-US" sz="2000" dirty="0" smtClean="0">
              <a:solidFill>
                <a:srgbClr val="008000"/>
              </a:solidFill>
              <a:latin typeface="Cambria"/>
              <a:cs typeface="Cambria"/>
            </a:endParaRPr>
          </a:p>
          <a:p>
            <a:pPr marL="457200" indent="-457200">
              <a:buAutoNum type="arabicPeriod"/>
            </a:pPr>
            <a:r>
              <a:rPr lang="en-US" sz="2000" dirty="0" smtClean="0">
                <a:latin typeface="Cambria"/>
                <a:cs typeface="Cambria"/>
              </a:rPr>
              <a:t>Objective One involved the identification, selection and review of </a:t>
            </a:r>
            <a:r>
              <a:rPr lang="en-US" sz="2000" b="1" dirty="0" smtClean="0">
                <a:latin typeface="Cambria"/>
                <a:cs typeface="Cambria"/>
              </a:rPr>
              <a:t>promising programs </a:t>
            </a:r>
            <a:r>
              <a:rPr lang="en-US" sz="2000" dirty="0" smtClean="0">
                <a:latin typeface="Cambria"/>
                <a:cs typeface="Cambria"/>
              </a:rPr>
              <a:t>from 	among financial education options that are currently available.  The plan was to produce a best practices manual based on criteria developed by private and public policy agencies working in health and financial literacy. </a:t>
            </a:r>
          </a:p>
          <a:p>
            <a:pPr marL="457200" indent="-457200">
              <a:buAutoNum type="arabicPeriod" startAt="2"/>
            </a:pPr>
            <a:r>
              <a:rPr lang="en-US" sz="2000" dirty="0" smtClean="0">
                <a:latin typeface="Cambria"/>
                <a:cs typeface="Cambria"/>
              </a:rPr>
              <a:t>Objective Two involved the application of the </a:t>
            </a:r>
            <a:r>
              <a:rPr lang="en-US" sz="2000" b="1" dirty="0" smtClean="0">
                <a:latin typeface="Cambria"/>
                <a:cs typeface="Cambria"/>
              </a:rPr>
              <a:t>Prevention Science Framework </a:t>
            </a:r>
            <a:r>
              <a:rPr lang="en-US" sz="2000" dirty="0" smtClean="0">
                <a:latin typeface="Cambria"/>
                <a:cs typeface="Cambria"/>
              </a:rPr>
              <a:t>to financial education efforts. The notion of intervention for financial risk will be 	developed based on age, crisis management, disability,  gender and SES.  The outcome will be the production of a prevention science framework for financial literacy.</a:t>
            </a:r>
          </a:p>
          <a:p>
            <a:pPr marL="0" indent="0">
              <a:buNone/>
            </a:pPr>
            <a:r>
              <a:rPr lang="en-US" sz="2000" dirty="0" smtClean="0">
                <a:latin typeface="Cambria"/>
                <a:cs typeface="Cambria"/>
              </a:rPr>
              <a:t>3.     Objective Three involved </a:t>
            </a:r>
            <a:r>
              <a:rPr lang="en-US" sz="2000" b="1" dirty="0" smtClean="0">
                <a:latin typeface="Cambria"/>
                <a:cs typeface="Cambria"/>
              </a:rPr>
              <a:t>dissemination </a:t>
            </a:r>
            <a:r>
              <a:rPr lang="en-US" sz="2000" dirty="0" smtClean="0">
                <a:latin typeface="Cambria"/>
                <a:cs typeface="Cambria"/>
              </a:rPr>
              <a:t>of financial literacy and education 	efforts through the design of a financial health web portal.  This portal </a:t>
            </a:r>
            <a:r>
              <a:rPr lang="en-US" sz="2000" dirty="0">
                <a:latin typeface="Cambria"/>
                <a:cs typeface="Cambria"/>
              </a:rPr>
              <a:t>i</a:t>
            </a:r>
            <a:r>
              <a:rPr lang="en-US" sz="2000" dirty="0" smtClean="0">
                <a:latin typeface="Cambria"/>
                <a:cs typeface="Cambria"/>
              </a:rPr>
              <a:t>s 	organized to provide access to information, to sustain presently available 	promising programs, to provide an entry point for those with financial 	education service needs, and to offer guidance in program evaluation.</a:t>
            </a:r>
          </a:p>
          <a:p>
            <a:pPr marL="0" indent="0">
              <a:buNone/>
            </a:pPr>
            <a:endParaRPr lang="en-US" sz="2000" dirty="0" smtClean="0">
              <a:latin typeface="Cambria"/>
              <a:cs typeface="Cambria"/>
            </a:endParaRPr>
          </a:p>
          <a:p>
            <a:pPr marL="0" indent="0">
              <a:buNone/>
            </a:pPr>
            <a:endParaRPr lang="en-US" sz="2000" dirty="0" smtClean="0">
              <a:solidFill>
                <a:srgbClr val="008000"/>
              </a:solidFill>
              <a:latin typeface="Cambria"/>
              <a:cs typeface="Cambria"/>
            </a:endParaRPr>
          </a:p>
        </p:txBody>
      </p:sp>
    </p:spTree>
    <p:extLst>
      <p:ext uri="{BB962C8B-B14F-4D97-AF65-F5344CB8AC3E}">
        <p14:creationId xmlns:p14="http://schemas.microsoft.com/office/powerpoint/2010/main" val="239695627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0" y="0"/>
            <a:ext cx="9144000" cy="6858000"/>
          </a:xfrm>
          <a:solidFill>
            <a:schemeClr val="accent3">
              <a:lumMod val="75000"/>
            </a:schemeClr>
          </a:solidFill>
        </p:spPr>
        <p:txBody>
          <a:bodyPr>
            <a:normAutofit fontScale="25000" lnSpcReduction="20000"/>
          </a:bodyPr>
          <a:lstStyle/>
          <a:p>
            <a:pPr marL="0" indent="0" algn="ctr">
              <a:buNone/>
            </a:pPr>
            <a:r>
              <a:rPr lang="en-US" sz="8000" dirty="0" smtClean="0">
                <a:latin typeface="Cambria"/>
                <a:cs typeface="Cambria"/>
              </a:rPr>
              <a:t>Parts B and C: </a:t>
            </a:r>
          </a:p>
          <a:p>
            <a:pPr marL="0" indent="0" algn="ctr">
              <a:buNone/>
            </a:pPr>
            <a:r>
              <a:rPr lang="en-US" sz="8000" dirty="0" smtClean="0">
                <a:latin typeface="Cambria"/>
                <a:cs typeface="Cambria"/>
              </a:rPr>
              <a:t>Progress made toward the </a:t>
            </a:r>
            <a:r>
              <a:rPr lang="en-US" sz="8000" dirty="0" smtClean="0">
                <a:solidFill>
                  <a:srgbClr val="008000"/>
                </a:solidFill>
                <a:latin typeface="Cambria"/>
                <a:cs typeface="Cambria"/>
              </a:rPr>
              <a:t>eFinancial Health </a:t>
            </a:r>
            <a:r>
              <a:rPr lang="en-US" sz="8000" dirty="0" smtClean="0">
                <a:solidFill>
                  <a:srgbClr val="000000"/>
                </a:solidFill>
                <a:latin typeface="Cambria"/>
                <a:cs typeface="Cambria"/>
              </a:rPr>
              <a:t>goal to develop synergies between health and financial education efforts.</a:t>
            </a:r>
          </a:p>
          <a:p>
            <a:pPr marL="0" indent="0">
              <a:buNone/>
            </a:pPr>
            <a:r>
              <a:rPr lang="en-US" sz="8000" dirty="0" smtClean="0">
                <a:solidFill>
                  <a:srgbClr val="000000"/>
                </a:solidFill>
                <a:latin typeface="Cambria"/>
                <a:cs typeface="Cambria"/>
              </a:rPr>
              <a:t>1. </a:t>
            </a:r>
            <a:r>
              <a:rPr lang="en-US" sz="7200" b="1" dirty="0" smtClean="0">
                <a:solidFill>
                  <a:srgbClr val="000000"/>
                </a:solidFill>
                <a:latin typeface="Cambria"/>
                <a:cs typeface="Cambria"/>
              </a:rPr>
              <a:t>Objective One </a:t>
            </a:r>
            <a:r>
              <a:rPr lang="en-US" sz="7200" dirty="0" smtClean="0">
                <a:solidFill>
                  <a:srgbClr val="000000"/>
                </a:solidFill>
                <a:latin typeface="Cambria"/>
                <a:cs typeface="Cambria"/>
              </a:rPr>
              <a:t>was achieved and the catalog </a:t>
            </a:r>
            <a:r>
              <a:rPr lang="en-US" sz="7200" b="1" i="1" dirty="0" smtClean="0">
                <a:solidFill>
                  <a:srgbClr val="000000"/>
                </a:solidFill>
                <a:latin typeface="Cambria"/>
                <a:cs typeface="Cambria"/>
              </a:rPr>
              <a:t>Service to Science: Financial Literacy Selected Practices</a:t>
            </a:r>
            <a:r>
              <a:rPr lang="en-US" sz="7200" dirty="0" smtClean="0">
                <a:solidFill>
                  <a:srgbClr val="000000"/>
                </a:solidFill>
                <a:latin typeface="Cambria"/>
                <a:cs typeface="Cambria"/>
              </a:rPr>
              <a:t> was produced and published in MoneyTalks.Blogs.Pace.edu (see Objective Three).  The catalog title reveals one of </a:t>
            </a:r>
            <a:r>
              <a:rPr lang="en-US" sz="7200" b="1" dirty="0" smtClean="0">
                <a:solidFill>
                  <a:srgbClr val="000000"/>
                </a:solidFill>
                <a:latin typeface="Cambria"/>
                <a:cs typeface="Cambria"/>
              </a:rPr>
              <a:t>the key insights of the work</a:t>
            </a:r>
            <a:r>
              <a:rPr lang="en-US" sz="7200" dirty="0" smtClean="0">
                <a:solidFill>
                  <a:srgbClr val="000000"/>
                </a:solidFill>
                <a:latin typeface="Cambria"/>
                <a:cs typeface="Cambria"/>
              </a:rPr>
              <a:t>.  That is, unlike many of the health related best practices, financial literacy efforts do not originate from research or the lab.  Rather, financial education practices are generated in real world circumstances.  Unlike the science to service model of the health sciences, evaluation does not precede implementation in the service to science pathway.  Therefore, while the </a:t>
            </a:r>
            <a:r>
              <a:rPr lang="en-US" sz="7200" b="1" dirty="0" smtClean="0">
                <a:solidFill>
                  <a:srgbClr val="000000"/>
                </a:solidFill>
                <a:latin typeface="Cambria"/>
                <a:cs typeface="Cambria"/>
              </a:rPr>
              <a:t>science to service model needs to demonstrate the capacity to move from the lab to the real world, the service to science model needs to demonstrate that programs that have been implemented actually work</a:t>
            </a:r>
            <a:r>
              <a:rPr lang="en-US" sz="7200" dirty="0" smtClean="0">
                <a:solidFill>
                  <a:srgbClr val="000000"/>
                </a:solidFill>
                <a:latin typeface="Cambria"/>
                <a:cs typeface="Cambria"/>
              </a:rPr>
              <a:t>.      </a:t>
            </a:r>
          </a:p>
          <a:p>
            <a:pPr marL="0" indent="0">
              <a:buNone/>
            </a:pPr>
            <a:r>
              <a:rPr lang="en-US" sz="7200" dirty="0">
                <a:solidFill>
                  <a:srgbClr val="000000"/>
                </a:solidFill>
                <a:latin typeface="Cambria"/>
                <a:cs typeface="Cambria"/>
              </a:rPr>
              <a:t>	</a:t>
            </a:r>
            <a:endParaRPr lang="en-US" sz="7200" dirty="0" smtClean="0">
              <a:solidFill>
                <a:srgbClr val="000000"/>
              </a:solidFill>
              <a:latin typeface="Cambria"/>
              <a:cs typeface="Cambria"/>
            </a:endParaRPr>
          </a:p>
          <a:p>
            <a:pPr marL="0" indent="0">
              <a:buNone/>
            </a:pPr>
            <a:r>
              <a:rPr lang="en-US" sz="7200" dirty="0" smtClean="0">
                <a:solidFill>
                  <a:srgbClr val="000000"/>
                </a:solidFill>
                <a:latin typeface="Cambria"/>
                <a:cs typeface="Cambria"/>
              </a:rPr>
              <a:t>The catalog addresses the problem of </a:t>
            </a:r>
            <a:r>
              <a:rPr lang="en-US" sz="7200" b="1" dirty="0" smtClean="0">
                <a:solidFill>
                  <a:srgbClr val="000000"/>
                </a:solidFill>
                <a:latin typeface="Cambria"/>
                <a:cs typeface="Cambria"/>
              </a:rPr>
              <a:t>“what works” </a:t>
            </a:r>
            <a:r>
              <a:rPr lang="en-US" sz="7200" dirty="0" smtClean="0">
                <a:solidFill>
                  <a:srgbClr val="000000"/>
                </a:solidFill>
                <a:latin typeface="Cambria"/>
                <a:cs typeface="Cambria"/>
              </a:rPr>
              <a:t>by drawing upon evaluation insights from the health sciences that inform best practices including the </a:t>
            </a:r>
            <a:r>
              <a:rPr lang="en-US" sz="7200" dirty="0" smtClean="0">
                <a:solidFill>
                  <a:srgbClr val="000000"/>
                </a:solidFill>
                <a:latin typeface="Cambria"/>
                <a:cs typeface="Cambria"/>
              </a:rPr>
              <a:t>identification </a:t>
            </a:r>
            <a:r>
              <a:rPr lang="en-US" sz="7200" dirty="0" smtClean="0">
                <a:solidFill>
                  <a:srgbClr val="000000"/>
                </a:solidFill>
                <a:latin typeface="Cambria"/>
                <a:cs typeface="Cambria"/>
              </a:rPr>
              <a:t>of program supports and partnerships, model programs, evaluation 	practices, and implementation procedures.  In particular, a range of evaluation practices and standards were extracted from development agencies that work to </a:t>
            </a:r>
            <a:r>
              <a:rPr lang="en-US" sz="7200" dirty="0" smtClean="0">
                <a:solidFill>
                  <a:srgbClr val="000000"/>
                </a:solidFill>
                <a:latin typeface="Cambria"/>
                <a:cs typeface="Cambria"/>
              </a:rPr>
              <a:t>apply </a:t>
            </a:r>
            <a:r>
              <a:rPr lang="en-US" sz="7200" dirty="0" smtClean="0">
                <a:solidFill>
                  <a:srgbClr val="000000"/>
                </a:solidFill>
                <a:latin typeface="Cambria"/>
                <a:cs typeface="Cambria"/>
              </a:rPr>
              <a:t>standards for best practices.  The </a:t>
            </a:r>
            <a:r>
              <a:rPr lang="en-US" sz="7200" b="1" dirty="0" smtClean="0">
                <a:solidFill>
                  <a:srgbClr val="000000"/>
                </a:solidFill>
                <a:latin typeface="Cambria"/>
                <a:cs typeface="Cambria"/>
              </a:rPr>
              <a:t>catalog represents a conclusion that the best practices model provides a strong template for financial literacy programs, however, the difference between programs that emerge in the lab and those that emerge in vivo is important and the distinction between the science to service and service to science pathways should inform the evaluation of what works.     </a:t>
            </a:r>
          </a:p>
          <a:p>
            <a:pPr marL="0" indent="0">
              <a:buNone/>
            </a:pPr>
            <a:r>
              <a:rPr lang="en-US" sz="7200" b="1" i="1" dirty="0" smtClean="0">
                <a:solidFill>
                  <a:srgbClr val="000000"/>
                </a:solidFill>
                <a:latin typeface="Cambria"/>
                <a:cs typeface="Cambria"/>
              </a:rPr>
              <a:t>Cornerstone I: This catalog focuses on youth through adulthood and can expand 	and enhance the Thinkfinity platform by providing information relevant beyond the high school years and by providing alternative insights for evaluation of programs. </a:t>
            </a:r>
            <a:r>
              <a:rPr lang="en-US" sz="7200" b="1" dirty="0" smtClean="0">
                <a:solidFill>
                  <a:srgbClr val="000000"/>
                </a:solidFill>
                <a:latin typeface="Cambria"/>
                <a:cs typeface="Cambria"/>
              </a:rPr>
              <a:t>                                                                                                   </a:t>
            </a:r>
          </a:p>
          <a:p>
            <a:pPr marL="457200" indent="-457200">
              <a:buAutoNum type="arabicPeriod"/>
            </a:pPr>
            <a:endParaRPr lang="en-US" sz="8000" dirty="0" smtClean="0">
              <a:solidFill>
                <a:srgbClr val="008000"/>
              </a:solidFill>
              <a:latin typeface="Cambria"/>
              <a:cs typeface="Cambria"/>
            </a:endParaRPr>
          </a:p>
          <a:p>
            <a:pPr marL="0" indent="0">
              <a:buNone/>
            </a:pPr>
            <a:r>
              <a:rPr lang="en-US" sz="8000" dirty="0" smtClean="0">
                <a:solidFill>
                  <a:srgbClr val="008000"/>
                </a:solidFill>
                <a:latin typeface="Cambria"/>
                <a:cs typeface="Cambria"/>
              </a:rPr>
              <a:t>	</a:t>
            </a:r>
            <a:endParaRPr lang="en-US" sz="8000" dirty="0">
              <a:solidFill>
                <a:srgbClr val="008000"/>
              </a:solidFill>
              <a:latin typeface="Cambria"/>
              <a:cs typeface="Cambria"/>
            </a:endParaRPr>
          </a:p>
          <a:p>
            <a:pPr marL="0" indent="0">
              <a:lnSpc>
                <a:spcPct val="150000"/>
              </a:lnSpc>
              <a:buNone/>
            </a:pPr>
            <a:r>
              <a:rPr lang="en-US" sz="2000" i="1" dirty="0">
                <a:solidFill>
                  <a:srgbClr val="008000"/>
                </a:solidFill>
                <a:latin typeface="Cambria"/>
                <a:cs typeface="Cambria"/>
              </a:rPr>
              <a:t>	</a:t>
            </a:r>
            <a:endParaRPr lang="en-US" sz="2000" dirty="0" smtClean="0">
              <a:solidFill>
                <a:srgbClr val="008000"/>
              </a:solidFill>
              <a:latin typeface="Cambria"/>
              <a:cs typeface="Cambria"/>
            </a:endParaRPr>
          </a:p>
          <a:p>
            <a:pPr marL="0" indent="0">
              <a:buNone/>
            </a:pPr>
            <a:r>
              <a:rPr lang="en-US" sz="2000" dirty="0" smtClean="0">
                <a:latin typeface="Cambria"/>
                <a:cs typeface="Cambria"/>
              </a:rPr>
              <a:t>	</a:t>
            </a:r>
            <a:endParaRPr lang="en-US" sz="2000" dirty="0"/>
          </a:p>
        </p:txBody>
      </p:sp>
    </p:spTree>
    <p:extLst>
      <p:ext uri="{BB962C8B-B14F-4D97-AF65-F5344CB8AC3E}">
        <p14:creationId xmlns:p14="http://schemas.microsoft.com/office/powerpoint/2010/main" val="380594699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accent3">
              <a:lumMod val="75000"/>
            </a:schemeClr>
          </a:solidFill>
        </p:spPr>
        <p:txBody>
          <a:bodyPr anchor="t">
            <a:normAutofit/>
          </a:bodyPr>
          <a:lstStyle/>
          <a:p>
            <a:pPr marL="0" indent="0" algn="ctr">
              <a:buNone/>
            </a:pPr>
            <a:r>
              <a:rPr lang="en-US" sz="2000" b="1" dirty="0" smtClean="0">
                <a:latin typeface="Cambria"/>
                <a:cs typeface="Cambria"/>
              </a:rPr>
              <a:t>Objective Two: eFinancial Health Synergy Two: A Prevention Science Framework for Financial Literacy</a:t>
            </a:r>
          </a:p>
          <a:p>
            <a:pPr marL="0" indent="0">
              <a:buNone/>
            </a:pPr>
            <a:r>
              <a:rPr lang="en-US" sz="2000" dirty="0" smtClean="0">
                <a:latin typeface="Cambria"/>
                <a:cs typeface="Cambria"/>
              </a:rPr>
              <a:t>	</a:t>
            </a:r>
          </a:p>
          <a:p>
            <a:pPr marL="0" indent="0">
              <a:buNone/>
            </a:pPr>
            <a:r>
              <a:rPr lang="en-US" sz="2000" b="1" dirty="0" smtClean="0">
                <a:latin typeface="Cambria"/>
                <a:cs typeface="Cambria"/>
              </a:rPr>
              <a:t>1. Financial Risk and Wellbeing</a:t>
            </a:r>
            <a:r>
              <a:rPr lang="en-US" sz="2000" dirty="0" smtClean="0">
                <a:latin typeface="Cambria"/>
                <a:cs typeface="Cambria"/>
              </a:rPr>
              <a:t>: Objective Two was achieved, in part, by addressing </a:t>
            </a:r>
            <a:r>
              <a:rPr lang="en-US" sz="2000" dirty="0" smtClean="0">
                <a:latin typeface="Cambria"/>
                <a:cs typeface="Cambria"/>
              </a:rPr>
              <a:t>the </a:t>
            </a:r>
            <a:r>
              <a:rPr lang="en-US" sz="2000" dirty="0" smtClean="0">
                <a:latin typeface="Cambria"/>
                <a:cs typeface="Cambria"/>
              </a:rPr>
              <a:t>relationship between financial literacy and wellbeing. This involved the selection of measures of financial stress and the implications of financial stress for targeted groups. Toward that end, three projects were discussed: the Gallup-Healthways Initiative designed as a “Dow Jones” type metric of  health; The Health and Retirement Study designed as a long term assessment of health and wealth in retirement; and, Grameen Bank developed as a social enterprise to transition women from poverty using microfinance strategies.  Each of these programs make explicit connections between public health goals that promote healthy habits of living in order to promote wellbeing.  Based on that framework, eFinancial Health promotes financial literacy for its impact on wellbeing rather than as an end in itself. The Gallup Poll manages a global well-being scale that measures well-being in terms of struggling, surviving, and flourishing.  The Health and Retirement study examines the sustainability of wealth and risk tolerance during the post earnings years and Grameen provides an index of the transition from poverty to financial independence.</a:t>
            </a:r>
          </a:p>
          <a:p>
            <a:pPr marL="0" indent="0">
              <a:buNone/>
            </a:pPr>
            <a:r>
              <a:rPr lang="en-US" sz="2000" dirty="0">
                <a:latin typeface="Cambria"/>
                <a:cs typeface="Cambria"/>
              </a:rPr>
              <a:t>	</a:t>
            </a:r>
          </a:p>
          <a:p>
            <a:pPr marL="914400" lvl="2" indent="0">
              <a:buNone/>
            </a:pPr>
            <a:endParaRPr lang="en-US" sz="2000" dirty="0" smtClean="0">
              <a:latin typeface="Cambria"/>
              <a:cs typeface="Cambria"/>
            </a:endParaRPr>
          </a:p>
          <a:p>
            <a:pPr marL="914400" lvl="2" indent="0">
              <a:buNone/>
            </a:pPr>
            <a:endParaRPr lang="en-US" sz="2000" dirty="0">
              <a:latin typeface="Cambria"/>
              <a:cs typeface="Cambria"/>
            </a:endParaRPr>
          </a:p>
          <a:p>
            <a:pPr marL="914400" lvl="2" indent="0">
              <a:buNone/>
            </a:pPr>
            <a:endParaRPr lang="en-US" sz="2000" dirty="0" smtClean="0">
              <a:latin typeface="Cambria"/>
              <a:cs typeface="Cambria"/>
            </a:endParaRPr>
          </a:p>
          <a:p>
            <a:pPr marL="914400" lvl="2" indent="0">
              <a:buNone/>
            </a:pPr>
            <a:endParaRPr lang="en-US" sz="2000" dirty="0" smtClean="0">
              <a:latin typeface="Cambria"/>
              <a:cs typeface="Cambria"/>
            </a:endParaRPr>
          </a:p>
          <a:p>
            <a:pPr lvl="2"/>
            <a:endParaRPr lang="en-US" sz="2000" dirty="0" smtClean="0">
              <a:latin typeface="Cambria"/>
              <a:cs typeface="Cambria"/>
            </a:endParaRPr>
          </a:p>
          <a:p>
            <a:pPr lvl="2"/>
            <a:endParaRPr lang="en-US" dirty="0" smtClean="0"/>
          </a:p>
          <a:p>
            <a:pPr marL="914400" lvl="2" indent="0">
              <a:buNone/>
            </a:pPr>
            <a:endParaRPr lang="en-US" dirty="0" smtClean="0"/>
          </a:p>
          <a:p>
            <a:pPr lvl="2"/>
            <a:endParaRPr lang="en-US" dirty="0" smtClean="0"/>
          </a:p>
          <a:p>
            <a:pPr marL="914400" lvl="2" indent="0">
              <a:buNone/>
            </a:pPr>
            <a:endParaRPr lang="en-US" dirty="0" smtClean="0"/>
          </a:p>
          <a:p>
            <a:pPr marL="914400" lvl="2" indent="0">
              <a:buNone/>
            </a:pPr>
            <a:endParaRPr lang="en-US" dirty="0" smtClean="0"/>
          </a:p>
          <a:p>
            <a:pPr lvl="1"/>
            <a:endParaRPr lang="en-US" dirty="0"/>
          </a:p>
        </p:txBody>
      </p:sp>
    </p:spTree>
    <p:extLst>
      <p:ext uri="{BB962C8B-B14F-4D97-AF65-F5344CB8AC3E}">
        <p14:creationId xmlns:p14="http://schemas.microsoft.com/office/powerpoint/2010/main" val="188402246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7017307"/>
          </a:xfrm>
          <a:prstGeom prst="rect">
            <a:avLst/>
          </a:prstGeom>
          <a:solidFill>
            <a:schemeClr val="accent3">
              <a:lumMod val="75000"/>
            </a:schemeClr>
          </a:solidFill>
        </p:spPr>
        <p:txBody>
          <a:bodyPr wrap="square">
            <a:spAutoFit/>
          </a:bodyPr>
          <a:lstStyle/>
          <a:p>
            <a:endParaRPr lang="en-US" b="1" dirty="0" smtClean="0">
              <a:latin typeface="Cambria"/>
              <a:cs typeface="Cambria"/>
            </a:endParaRPr>
          </a:p>
          <a:p>
            <a:pPr algn="ctr"/>
            <a:r>
              <a:rPr lang="en-US" b="1" dirty="0">
                <a:latin typeface="Cambria"/>
                <a:cs typeface="Cambria"/>
              </a:rPr>
              <a:t>Objective Two: eFinancial Health Synergy Two: A Prevention Science Framework for Financial Literacy</a:t>
            </a:r>
          </a:p>
          <a:p>
            <a:r>
              <a:rPr lang="en-US" dirty="0">
                <a:latin typeface="Cambria"/>
                <a:cs typeface="Cambria"/>
              </a:rPr>
              <a:t>	</a:t>
            </a:r>
          </a:p>
          <a:p>
            <a:r>
              <a:rPr lang="en-US" b="1" dirty="0" smtClean="0">
                <a:latin typeface="Cambria"/>
                <a:cs typeface="Cambria"/>
              </a:rPr>
              <a:t>2</a:t>
            </a:r>
            <a:r>
              <a:rPr lang="en-US" b="1" dirty="0" smtClean="0">
                <a:latin typeface="Cambria"/>
                <a:cs typeface="Cambria"/>
              </a:rPr>
              <a:t>. Prevention </a:t>
            </a:r>
            <a:r>
              <a:rPr lang="en-US" b="1" dirty="0">
                <a:latin typeface="Cambria"/>
                <a:cs typeface="Cambria"/>
              </a:rPr>
              <a:t>Science Model</a:t>
            </a:r>
            <a:r>
              <a:rPr lang="en-US" dirty="0">
                <a:latin typeface="Cambria"/>
                <a:cs typeface="Cambria"/>
              </a:rPr>
              <a:t>:  Objective Two was further developed by applying key Prevention Science constructs to the application of financial literacy </a:t>
            </a:r>
            <a:r>
              <a:rPr lang="en-US" dirty="0" smtClean="0">
                <a:latin typeface="Cambria"/>
                <a:cs typeface="Cambria"/>
              </a:rPr>
              <a:t>goals. Notions of risk, risk factors, resilience, crisis, and wicked problems conceptualizations were presented as constructs that might be applied to financial education as a prevention strategy.</a:t>
            </a:r>
          </a:p>
          <a:p>
            <a:endParaRPr lang="en-US" dirty="0">
              <a:latin typeface="Cambria"/>
              <a:cs typeface="Cambria"/>
            </a:endParaRPr>
          </a:p>
          <a:p>
            <a:r>
              <a:rPr lang="en-US" dirty="0" smtClean="0">
                <a:latin typeface="Cambria"/>
                <a:cs typeface="Cambria"/>
              </a:rPr>
              <a:t>The </a:t>
            </a:r>
            <a:r>
              <a:rPr lang="en-US" dirty="0">
                <a:latin typeface="Cambria"/>
                <a:cs typeface="Cambria"/>
              </a:rPr>
              <a:t>Conservation of Resources (COR) model </a:t>
            </a:r>
            <a:r>
              <a:rPr lang="en-US" dirty="0" smtClean="0">
                <a:latin typeface="Cambria"/>
                <a:cs typeface="Cambria"/>
              </a:rPr>
              <a:t>was presented as a framework to evaluate </a:t>
            </a:r>
            <a:r>
              <a:rPr lang="en-US" dirty="0">
                <a:latin typeface="Cambria"/>
                <a:cs typeface="Cambria"/>
              </a:rPr>
              <a:t>interventions that operate to prevent spirals of loss.  Of particular interest are the indicators of economic crisis.  In addition, the model relates resource loss to financial strain.  Finally, behavior change and adherence models  have been applied in resource approaches. </a:t>
            </a:r>
            <a:endParaRPr lang="en-US" dirty="0" smtClean="0">
              <a:latin typeface="Cambria"/>
              <a:cs typeface="Cambria"/>
            </a:endParaRPr>
          </a:p>
          <a:p>
            <a:endParaRPr lang="en-US" dirty="0">
              <a:latin typeface="Cambria"/>
              <a:cs typeface="Cambria"/>
            </a:endParaRPr>
          </a:p>
          <a:p>
            <a:r>
              <a:rPr lang="en-US" dirty="0">
                <a:latin typeface="Cambria"/>
                <a:cs typeface="Cambria"/>
              </a:rPr>
              <a:t>R</a:t>
            </a:r>
            <a:r>
              <a:rPr lang="en-US" dirty="0" smtClean="0">
                <a:latin typeface="Cambria"/>
                <a:cs typeface="Cambria"/>
              </a:rPr>
              <a:t>esource </a:t>
            </a:r>
            <a:r>
              <a:rPr lang="en-US" dirty="0" smtClean="0">
                <a:latin typeface="Cambria"/>
                <a:cs typeface="Cambria"/>
              </a:rPr>
              <a:t>and capacity building models were presented as additional points of synergy that might benefit from the </a:t>
            </a:r>
            <a:r>
              <a:rPr lang="en-US" dirty="0" smtClean="0">
                <a:latin typeface="Cambria"/>
                <a:cs typeface="Cambria"/>
              </a:rPr>
              <a:t>incorporation </a:t>
            </a:r>
            <a:r>
              <a:rPr lang="en-US" dirty="0" smtClean="0">
                <a:latin typeface="Cambria"/>
                <a:cs typeface="Cambria"/>
              </a:rPr>
              <a:t>of financial education components.  Of particular importance is the insight that financial strain and poverty operate in a bi-directional fashion in relation to health.  Ill health not only provokes economic loss, the strains of economic loss – both threatened and actual – damage health.</a:t>
            </a:r>
          </a:p>
          <a:p>
            <a:endParaRPr lang="en-US" dirty="0">
              <a:latin typeface="Cambria"/>
              <a:cs typeface="Cambria"/>
            </a:endParaRPr>
          </a:p>
          <a:p>
            <a:r>
              <a:rPr lang="en-US" dirty="0" smtClean="0">
                <a:latin typeface="Cambria"/>
                <a:cs typeface="Cambria"/>
              </a:rPr>
              <a:t>It is concluded that the goals of financial education can be recast into a Prevention Science framework and would be enhanced by a focus on resource enhancement as well as knowledge</a:t>
            </a:r>
            <a:r>
              <a:rPr lang="en-US" dirty="0" smtClean="0">
                <a:latin typeface="Cambria"/>
                <a:cs typeface="Cambria"/>
              </a:rPr>
              <a:t>.</a:t>
            </a:r>
          </a:p>
          <a:p>
            <a:endParaRPr lang="en-US" dirty="0" smtClean="0">
              <a:latin typeface="Cambria"/>
              <a:cs typeface="Cambria"/>
            </a:endParaRPr>
          </a:p>
          <a:p>
            <a:r>
              <a:rPr lang="en-US" dirty="0">
                <a:latin typeface="Cambria"/>
                <a:cs typeface="Cambria"/>
              </a:rPr>
              <a:t>	</a:t>
            </a:r>
            <a:endParaRPr lang="en-US" dirty="0"/>
          </a:p>
        </p:txBody>
      </p:sp>
    </p:spTree>
    <p:extLst>
      <p:ext uri="{BB962C8B-B14F-4D97-AF65-F5344CB8AC3E}">
        <p14:creationId xmlns:p14="http://schemas.microsoft.com/office/powerpoint/2010/main" val="129525102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7017307"/>
          </a:xfrm>
          <a:prstGeom prst="rect">
            <a:avLst/>
          </a:prstGeom>
          <a:solidFill>
            <a:schemeClr val="accent3">
              <a:lumMod val="75000"/>
            </a:schemeClr>
          </a:solidFill>
        </p:spPr>
        <p:txBody>
          <a:bodyPr wrap="square">
            <a:spAutoFit/>
          </a:bodyPr>
          <a:lstStyle/>
          <a:p>
            <a:pPr algn="ctr"/>
            <a:endParaRPr lang="en-US" b="1" dirty="0" smtClean="0">
              <a:latin typeface="Cambria"/>
              <a:cs typeface="Cambria"/>
            </a:endParaRPr>
          </a:p>
          <a:p>
            <a:pPr algn="ctr"/>
            <a:endParaRPr lang="en-US" b="1" dirty="0">
              <a:latin typeface="Cambria"/>
              <a:cs typeface="Cambria"/>
            </a:endParaRPr>
          </a:p>
          <a:p>
            <a:pPr algn="ctr"/>
            <a:r>
              <a:rPr lang="en-US" b="1" dirty="0" smtClean="0">
                <a:latin typeface="Cambria"/>
                <a:cs typeface="Cambria"/>
              </a:rPr>
              <a:t>Objective </a:t>
            </a:r>
            <a:r>
              <a:rPr lang="en-US" b="1" dirty="0">
                <a:latin typeface="Cambria"/>
                <a:cs typeface="Cambria"/>
              </a:rPr>
              <a:t>Two: eFinancial Health Synergy Two: A Prevention Science Framework for Financial Literacy</a:t>
            </a:r>
          </a:p>
          <a:p>
            <a:r>
              <a:rPr lang="en-US" dirty="0">
                <a:latin typeface="Cambria"/>
                <a:cs typeface="Cambria"/>
              </a:rPr>
              <a:t>	</a:t>
            </a:r>
            <a:endParaRPr lang="en-US" dirty="0" smtClean="0">
              <a:latin typeface="Cambria"/>
              <a:cs typeface="Cambria"/>
            </a:endParaRPr>
          </a:p>
          <a:p>
            <a:r>
              <a:rPr lang="en-US" b="1" dirty="0" smtClean="0">
                <a:latin typeface="Cambria"/>
                <a:cs typeface="Cambria"/>
              </a:rPr>
              <a:t>3. Prevention </a:t>
            </a:r>
            <a:r>
              <a:rPr lang="en-US" b="1" dirty="0">
                <a:latin typeface="Cambria"/>
                <a:cs typeface="Cambria"/>
              </a:rPr>
              <a:t>Science Evaluation Model</a:t>
            </a:r>
            <a:r>
              <a:rPr lang="en-US" dirty="0">
                <a:latin typeface="Cambria"/>
                <a:cs typeface="Cambria"/>
              </a:rPr>
              <a:t>:  The University of Colorado Blueprints Program provides rigorous standards of evaluation in order to earn the status of </a:t>
            </a:r>
            <a:r>
              <a:rPr lang="en-US" dirty="0" smtClean="0">
                <a:latin typeface="Cambria"/>
                <a:cs typeface="Cambria"/>
              </a:rPr>
              <a:t>model</a:t>
            </a:r>
            <a:r>
              <a:rPr lang="en-US" dirty="0" smtClean="0">
                <a:latin typeface="Cambria"/>
                <a:cs typeface="Cambria"/>
              </a:rPr>
              <a:t> </a:t>
            </a:r>
            <a:r>
              <a:rPr lang="en-US" dirty="0">
                <a:latin typeface="Cambria"/>
                <a:cs typeface="Cambria"/>
              </a:rPr>
              <a:t>practices and promising practices.  This framework requires a level of evaluation unheard of in the realm of financial literacy.  The evaluation program </a:t>
            </a:r>
            <a:r>
              <a:rPr lang="en-US" dirty="0" smtClean="0">
                <a:latin typeface="Cambria"/>
                <a:cs typeface="Cambria"/>
              </a:rPr>
              <a:t>criteria are presented as well alternative criteria for prevention science evaluation.  It is noted that the range of prevention programs listed cover behavioral, emotional, and physical health, family development, academic intervention, and drug and alcohol abuse.  It is recommended that financial education programs be included in the model and promising programs listings and that a subset of programs be evaluated using the prevention science criteria.  However, as was noted in the Service to Science catalog prepared for Objective One of this report, alternative evaluations models are feasible.</a:t>
            </a:r>
          </a:p>
          <a:p>
            <a:endParaRPr lang="en-US" dirty="0">
              <a:latin typeface="Cambria"/>
              <a:cs typeface="Cambria"/>
            </a:endParaRPr>
          </a:p>
          <a:p>
            <a:r>
              <a:rPr lang="en-US" dirty="0" smtClean="0">
                <a:latin typeface="Cambria"/>
                <a:cs typeface="Cambria"/>
              </a:rPr>
              <a:t>Additional evaluation models are presented from Grameen Bank’s indicators for transition out of poverty.  The microfinance indicators are relevant to the capacity building metrics of the World Bank and the Office of Economic Cooperation and Development (OECD) and share the Conservation of Resources (COR) emphasis </a:t>
            </a:r>
            <a:r>
              <a:rPr lang="en-US" dirty="0" smtClean="0">
                <a:latin typeface="Cambria"/>
                <a:cs typeface="Cambria"/>
              </a:rPr>
              <a:t>on </a:t>
            </a:r>
            <a:r>
              <a:rPr lang="en-US" dirty="0" smtClean="0">
                <a:latin typeface="Cambria"/>
                <a:cs typeface="Cambria"/>
              </a:rPr>
              <a:t>resources.</a:t>
            </a:r>
          </a:p>
          <a:p>
            <a:endParaRPr lang="en-US" dirty="0">
              <a:latin typeface="Cambria"/>
              <a:cs typeface="Cambria"/>
            </a:endParaRPr>
          </a:p>
          <a:p>
            <a:r>
              <a:rPr lang="en-US" dirty="0" smtClean="0">
                <a:latin typeface="Cambria"/>
                <a:cs typeface="Cambria"/>
              </a:rPr>
              <a:t>It is concluded that Prevention Science models offer an additional value to financial education because of the well developed approaches to dissemination and implementation.</a:t>
            </a:r>
          </a:p>
          <a:p>
            <a:endParaRPr lang="en-US" dirty="0">
              <a:latin typeface="Cambria"/>
              <a:cs typeface="Cambria"/>
            </a:endParaRPr>
          </a:p>
        </p:txBody>
      </p:sp>
    </p:spTree>
    <p:extLst>
      <p:ext uri="{BB962C8B-B14F-4D97-AF65-F5344CB8AC3E}">
        <p14:creationId xmlns:p14="http://schemas.microsoft.com/office/powerpoint/2010/main" val="256173878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accent3">
              <a:lumMod val="75000"/>
            </a:schemeClr>
          </a:solidFill>
        </p:spPr>
        <p:txBody>
          <a:bodyPr>
            <a:normAutofit/>
          </a:bodyPr>
          <a:lstStyle/>
          <a:p>
            <a:pPr marL="0" indent="0" algn="ctr">
              <a:buNone/>
            </a:pPr>
            <a:r>
              <a:rPr lang="en-US" sz="2000" b="1" dirty="0" smtClean="0">
                <a:latin typeface="Cambria"/>
                <a:cs typeface="Cambria"/>
              </a:rPr>
              <a:t>Part B &amp; C: Objective Three: Website Design for Dissemination</a:t>
            </a:r>
          </a:p>
          <a:p>
            <a:pPr marL="0" indent="0" algn="ctr">
              <a:buNone/>
            </a:pPr>
            <a:r>
              <a:rPr lang="en-US" sz="2000" b="1" dirty="0" smtClean="0">
                <a:latin typeface="Cambria"/>
                <a:cs typeface="Cambria"/>
              </a:rPr>
              <a:t>MoneyTalks.Blogs.Pace.edu</a:t>
            </a:r>
          </a:p>
          <a:p>
            <a:pPr marL="0" indent="0">
              <a:buNone/>
            </a:pPr>
            <a:r>
              <a:rPr lang="en-US" sz="1800" b="1" dirty="0" smtClean="0">
                <a:latin typeface="Cambria"/>
                <a:cs typeface="Cambria"/>
              </a:rPr>
              <a:t>Objective Three </a:t>
            </a:r>
            <a:r>
              <a:rPr lang="en-US" sz="1800" dirty="0" smtClean="0">
                <a:latin typeface="Cambria"/>
                <a:cs typeface="Cambria"/>
              </a:rPr>
              <a:t>was achieved through the creation of a blog (MoneyTalks.Blogs.pace.edu). Research on the </a:t>
            </a:r>
            <a:r>
              <a:rPr lang="en-US" sz="1800" b="1" dirty="0">
                <a:latin typeface="Cambria"/>
                <a:cs typeface="Cambria"/>
              </a:rPr>
              <a:t>P</a:t>
            </a:r>
            <a:r>
              <a:rPr lang="en-US" sz="1800" b="1" dirty="0" smtClean="0">
                <a:latin typeface="Cambria"/>
                <a:cs typeface="Cambria"/>
              </a:rPr>
              <a:t>sychology of Money </a:t>
            </a:r>
            <a:r>
              <a:rPr lang="en-US" sz="1800" dirty="0" smtClean="0">
                <a:latin typeface="Cambria"/>
                <a:cs typeface="Cambria"/>
              </a:rPr>
              <a:t>includes postings on peer reviewed research on money and its impact.  A </a:t>
            </a:r>
            <a:r>
              <a:rPr lang="en-US" sz="1800" b="1" dirty="0" smtClean="0">
                <a:latin typeface="Cambria"/>
                <a:cs typeface="Cambria"/>
              </a:rPr>
              <a:t>Pace Community </a:t>
            </a:r>
            <a:r>
              <a:rPr lang="en-US" sz="1800" dirty="0" smtClean="0">
                <a:latin typeface="Cambria"/>
                <a:cs typeface="Cambria"/>
              </a:rPr>
              <a:t>page posts activities within the university that promote financial education or that provide financial services.  The </a:t>
            </a:r>
            <a:r>
              <a:rPr lang="en-US" sz="1800" b="1" dirty="0" smtClean="0">
                <a:latin typeface="Cambria"/>
                <a:cs typeface="Cambria"/>
              </a:rPr>
              <a:t>Financial Literacy</a:t>
            </a:r>
            <a:r>
              <a:rPr lang="en-US" sz="1800" dirty="0">
                <a:latin typeface="Cambria"/>
                <a:cs typeface="Cambria"/>
              </a:rPr>
              <a:t> </a:t>
            </a:r>
            <a:r>
              <a:rPr lang="en-US" sz="1800" dirty="0" smtClean="0">
                <a:latin typeface="Cambria"/>
                <a:cs typeface="Cambria"/>
              </a:rPr>
              <a:t>page posts links to a variety of financial literacy programs that are presented in the </a:t>
            </a:r>
            <a:r>
              <a:rPr lang="en-US" sz="1800" b="1" i="1" dirty="0" smtClean="0">
                <a:latin typeface="Cambria"/>
                <a:cs typeface="Cambria"/>
              </a:rPr>
              <a:t>Service to Science </a:t>
            </a:r>
            <a:r>
              <a:rPr lang="en-US" sz="1800" dirty="0" smtClean="0">
                <a:latin typeface="Cambria"/>
                <a:cs typeface="Cambria"/>
              </a:rPr>
              <a:t>catalog and offers a glossary of financial terms.  In addition, financial apps are identified that relate to financial education and budgeting.  </a:t>
            </a:r>
            <a:r>
              <a:rPr lang="en-US" sz="1800" b="1" dirty="0" smtClean="0">
                <a:latin typeface="Cambria"/>
                <a:cs typeface="Cambria"/>
              </a:rPr>
              <a:t>RSS feeds </a:t>
            </a:r>
            <a:r>
              <a:rPr lang="en-US" sz="1800" dirty="0" smtClean="0">
                <a:latin typeface="Cambria"/>
                <a:cs typeface="Cambria"/>
              </a:rPr>
              <a:t>to the Pew Research Center and the Gallup Healthways research are provided on the blog. Dr. Taylor’s current research developing a resource assessment related to personal capacity building is available.  A </a:t>
            </a:r>
            <a:r>
              <a:rPr lang="en-US" sz="1800" b="1" dirty="0" smtClean="0">
                <a:latin typeface="Cambria"/>
                <a:cs typeface="Cambria"/>
              </a:rPr>
              <a:t>Social Enterprise </a:t>
            </a:r>
            <a:r>
              <a:rPr lang="en-US" sz="1800" dirty="0" smtClean="0">
                <a:latin typeface="Cambria"/>
                <a:cs typeface="Cambria"/>
              </a:rPr>
              <a:t>page has recently been added to present the role of story on the development of financial capacity.</a:t>
            </a:r>
          </a:p>
          <a:p>
            <a:pPr marL="0" indent="0">
              <a:buNone/>
            </a:pPr>
            <a:r>
              <a:rPr lang="en-US" sz="1800" dirty="0" smtClean="0">
                <a:latin typeface="Cambria"/>
                <a:cs typeface="Cambria"/>
              </a:rPr>
              <a:t>The blog invites comments on reports and many of the money related articles, information, and films are selected for their interest to </a:t>
            </a:r>
            <a:r>
              <a:rPr lang="en-US" sz="1800" b="1" dirty="0" smtClean="0">
                <a:latin typeface="Cambria"/>
                <a:cs typeface="Cambria"/>
              </a:rPr>
              <a:t>Millennials (ages 18 – 31)</a:t>
            </a:r>
            <a:r>
              <a:rPr lang="en-US" sz="1800" dirty="0" smtClean="0">
                <a:latin typeface="Cambria"/>
                <a:cs typeface="Cambria"/>
              </a:rPr>
              <a:t>.  The goal of the blog is to sustain programs through dissemination.  The portal will operate to promote financial health as a component of well-being.  It is hoped that people will begin to consult portals of this kind when they want to improve their financial health or when they confront a financial health crisis.</a:t>
            </a:r>
          </a:p>
          <a:p>
            <a:pPr marL="0" indent="0">
              <a:buNone/>
            </a:pPr>
            <a:r>
              <a:rPr lang="en-US" sz="1800" b="1" i="1" dirty="0" smtClean="0">
                <a:latin typeface="Cambria"/>
                <a:cs typeface="Cambria"/>
              </a:rPr>
              <a:t>Cornerstone I: MoneyTalks.Blogs.Pace.edu expands and enhances the Thinkfinity platform because it has the potential to serve as a link to the Thinkfinity website.  The emphasis on Millenials and community service should also prove important.</a:t>
            </a:r>
          </a:p>
          <a:p>
            <a:pPr marL="914400" lvl="2" indent="0">
              <a:buNone/>
            </a:pPr>
            <a:endParaRPr lang="en-US" sz="2000" dirty="0" smtClean="0">
              <a:latin typeface="Cambria"/>
              <a:cs typeface="Cambria"/>
            </a:endParaRPr>
          </a:p>
          <a:p>
            <a:pPr marL="914400" lvl="2" indent="0">
              <a:buNone/>
            </a:pPr>
            <a:endParaRPr lang="en-US" sz="2000" dirty="0" smtClean="0">
              <a:latin typeface="Cambria"/>
              <a:cs typeface="Cambria"/>
            </a:endParaRPr>
          </a:p>
          <a:p>
            <a:pPr marL="914400" lvl="2" indent="0">
              <a:buNone/>
            </a:pPr>
            <a:endParaRPr lang="en-US" sz="2000" dirty="0" smtClean="0">
              <a:latin typeface="Cambria"/>
              <a:cs typeface="Cambria"/>
            </a:endParaRPr>
          </a:p>
          <a:p>
            <a:pPr marL="914400" lvl="2" indent="0">
              <a:buNone/>
            </a:pPr>
            <a:endParaRPr lang="en-US" sz="2000" dirty="0">
              <a:latin typeface="Cambria"/>
              <a:cs typeface="Cambria"/>
            </a:endParaRPr>
          </a:p>
          <a:p>
            <a:pPr marL="914400" lvl="2" indent="0">
              <a:buNone/>
            </a:pPr>
            <a:endParaRPr lang="en-US" sz="2000" dirty="0" smtClean="0">
              <a:latin typeface="Cambria"/>
              <a:cs typeface="Cambria"/>
            </a:endParaRPr>
          </a:p>
          <a:p>
            <a:pPr marL="914400" lvl="2" indent="0">
              <a:buNone/>
            </a:pPr>
            <a:endParaRPr lang="en-US" sz="2000" dirty="0">
              <a:latin typeface="Cambria"/>
              <a:cs typeface="Cambria"/>
            </a:endParaRPr>
          </a:p>
          <a:p>
            <a:pPr marL="914400" lvl="2" indent="0">
              <a:buNone/>
            </a:pPr>
            <a:endParaRPr lang="en-US" sz="2000" dirty="0" smtClean="0">
              <a:latin typeface="Cambria"/>
              <a:cs typeface="Cambria"/>
            </a:endParaRPr>
          </a:p>
        </p:txBody>
      </p:sp>
    </p:spTree>
    <p:extLst>
      <p:ext uri="{BB962C8B-B14F-4D97-AF65-F5344CB8AC3E}">
        <p14:creationId xmlns:p14="http://schemas.microsoft.com/office/powerpoint/2010/main" val="80276837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02624"/>
            <a:ext cx="9144000" cy="13942278"/>
          </a:xfrm>
          <a:prstGeom prst="rect">
            <a:avLst/>
          </a:prstGeom>
          <a:solidFill>
            <a:srgbClr val="77933C"/>
          </a:solidFill>
        </p:spPr>
        <p:txBody>
          <a:bodyPr wrap="square" rtlCol="0">
            <a:spAutoFit/>
          </a:bodyPr>
          <a:lstStyle/>
          <a:p>
            <a:pPr algn="ctr"/>
            <a:r>
              <a:rPr lang="en-US" sz="2000" dirty="0" smtClean="0">
                <a:latin typeface="Cambria"/>
                <a:cs typeface="Cambria"/>
              </a:rPr>
              <a:t>Part D: Uncompleted Activities:  </a:t>
            </a:r>
            <a:r>
              <a:rPr lang="en-US" sz="2000" dirty="0" smtClean="0">
                <a:solidFill>
                  <a:srgbClr val="008000"/>
                </a:solidFill>
                <a:latin typeface="Cambria"/>
                <a:cs typeface="Cambria"/>
              </a:rPr>
              <a:t>eFinancial Health</a:t>
            </a:r>
          </a:p>
          <a:p>
            <a:r>
              <a:rPr lang="en-US" sz="2000" dirty="0" smtClean="0">
                <a:solidFill>
                  <a:srgbClr val="000000"/>
                </a:solidFill>
                <a:latin typeface="Cambria"/>
                <a:cs typeface="Cambria"/>
              </a:rPr>
              <a:t>1. 	</a:t>
            </a:r>
            <a:r>
              <a:rPr lang="en-US" sz="2000" dirty="0" smtClean="0">
                <a:solidFill>
                  <a:srgbClr val="000000"/>
                </a:solidFill>
                <a:latin typeface="Cambria"/>
                <a:cs typeface="Cambria"/>
              </a:rPr>
              <a:t>The </a:t>
            </a:r>
            <a:r>
              <a:rPr lang="en-US" sz="2000" dirty="0" smtClean="0">
                <a:solidFill>
                  <a:srgbClr val="000000"/>
                </a:solidFill>
                <a:latin typeface="Cambria"/>
                <a:cs typeface="Cambria"/>
              </a:rPr>
              <a:t>Data: The development of the MoneyTalks blog was budgeted for an </a:t>
            </a:r>
            <a:r>
              <a:rPr lang="en-US" sz="2000" dirty="0" smtClean="0">
                <a:solidFill>
                  <a:srgbClr val="000000"/>
                </a:solidFill>
                <a:latin typeface="Cambria"/>
                <a:cs typeface="Cambria"/>
              </a:rPr>
              <a:t>	outside vendor </a:t>
            </a:r>
            <a:r>
              <a:rPr lang="en-US" sz="2000" dirty="0" smtClean="0">
                <a:solidFill>
                  <a:srgbClr val="000000"/>
                </a:solidFill>
                <a:latin typeface="Cambria"/>
                <a:cs typeface="Cambria"/>
              </a:rPr>
              <a:t>to prepare.  When the ITS division at Pace undertook the </a:t>
            </a:r>
            <a:r>
              <a:rPr lang="en-US" sz="2000" dirty="0" smtClean="0">
                <a:solidFill>
                  <a:srgbClr val="000000"/>
                </a:solidFill>
                <a:latin typeface="Cambria"/>
                <a:cs typeface="Cambria"/>
              </a:rPr>
              <a:t>	project</a:t>
            </a:r>
            <a:r>
              <a:rPr lang="en-US" sz="2000" dirty="0" smtClean="0">
                <a:solidFill>
                  <a:srgbClr val="000000"/>
                </a:solidFill>
                <a:latin typeface="Cambria"/>
                <a:cs typeface="Cambria"/>
              </a:rPr>
              <a:t>, the funds were directed to the generation of data using a measure of </a:t>
            </a:r>
            <a:r>
              <a:rPr lang="en-US" sz="2000" dirty="0" smtClean="0">
                <a:solidFill>
                  <a:srgbClr val="000000"/>
                </a:solidFill>
                <a:latin typeface="Cambria"/>
                <a:cs typeface="Cambria"/>
              </a:rPr>
              <a:t>	goals</a:t>
            </a:r>
            <a:r>
              <a:rPr lang="en-US" sz="2000" dirty="0" smtClean="0">
                <a:solidFill>
                  <a:srgbClr val="000000"/>
                </a:solidFill>
                <a:latin typeface="Cambria"/>
                <a:cs typeface="Cambria"/>
              </a:rPr>
              <a:t>, resources, and activity settings.  The dependent variable was financial </a:t>
            </a:r>
            <a:r>
              <a:rPr lang="en-US" sz="2000" dirty="0" smtClean="0">
                <a:solidFill>
                  <a:srgbClr val="000000"/>
                </a:solidFill>
                <a:latin typeface="Cambria"/>
                <a:cs typeface="Cambria"/>
              </a:rPr>
              <a:t>	wellbeing </a:t>
            </a:r>
            <a:r>
              <a:rPr lang="en-US" sz="2000" dirty="0" smtClean="0">
                <a:solidFill>
                  <a:srgbClr val="000000"/>
                </a:solidFill>
                <a:latin typeface="Cambria"/>
                <a:cs typeface="Cambria"/>
              </a:rPr>
              <a:t>and preliminary analyses suggest that financial wellbeing correlates </a:t>
            </a:r>
            <a:r>
              <a:rPr lang="en-US" sz="2000" dirty="0" smtClean="0">
                <a:solidFill>
                  <a:srgbClr val="000000"/>
                </a:solidFill>
                <a:latin typeface="Cambria"/>
                <a:cs typeface="Cambria"/>
              </a:rPr>
              <a:t>	with </a:t>
            </a:r>
            <a:r>
              <a:rPr lang="en-US" sz="2000" dirty="0" smtClean="0">
                <a:solidFill>
                  <a:srgbClr val="000000"/>
                </a:solidFill>
                <a:latin typeface="Cambria"/>
                <a:cs typeface="Cambria"/>
              </a:rPr>
              <a:t>resources rather than goals.  In addition, item reduction analyses suggest </a:t>
            </a:r>
            <a:r>
              <a:rPr lang="en-US" sz="2000" dirty="0" smtClean="0">
                <a:solidFill>
                  <a:srgbClr val="000000"/>
                </a:solidFill>
                <a:latin typeface="Cambria"/>
                <a:cs typeface="Cambria"/>
              </a:rPr>
              <a:t>	that </a:t>
            </a:r>
            <a:r>
              <a:rPr lang="en-US" sz="2000" dirty="0" smtClean="0">
                <a:solidFill>
                  <a:srgbClr val="000000"/>
                </a:solidFill>
                <a:latin typeface="Cambria"/>
                <a:cs typeface="Cambria"/>
              </a:rPr>
              <a:t>the measure identifies distinct factors that include goals, resources, </a:t>
            </a:r>
            <a:r>
              <a:rPr lang="en-US" sz="2000" dirty="0" smtClean="0">
                <a:solidFill>
                  <a:srgbClr val="000000"/>
                </a:solidFill>
                <a:latin typeface="Cambria"/>
                <a:cs typeface="Cambria"/>
              </a:rPr>
              <a:t>	institutional </a:t>
            </a:r>
            <a:r>
              <a:rPr lang="en-US" sz="2000" dirty="0" smtClean="0">
                <a:solidFill>
                  <a:srgbClr val="000000"/>
                </a:solidFill>
                <a:latin typeface="Cambria"/>
                <a:cs typeface="Cambria"/>
              </a:rPr>
              <a:t>trust, a work-thrift ethos, and an orientation to family.  This </a:t>
            </a:r>
            <a:r>
              <a:rPr lang="en-US" sz="2000" dirty="0" smtClean="0">
                <a:solidFill>
                  <a:srgbClr val="000000"/>
                </a:solidFill>
                <a:latin typeface="Cambria"/>
                <a:cs typeface="Cambria"/>
              </a:rPr>
              <a:t>	measure </a:t>
            </a:r>
            <a:r>
              <a:rPr lang="en-US" sz="2000" dirty="0" smtClean="0">
                <a:solidFill>
                  <a:srgbClr val="000000"/>
                </a:solidFill>
                <a:latin typeface="Cambria"/>
                <a:cs typeface="Cambria"/>
              </a:rPr>
              <a:t>will be further developed to test additional questions that support a </a:t>
            </a:r>
            <a:r>
              <a:rPr lang="en-US" sz="2000" dirty="0" smtClean="0">
                <a:solidFill>
                  <a:srgbClr val="000000"/>
                </a:solidFill>
                <a:latin typeface="Cambria"/>
                <a:cs typeface="Cambria"/>
              </a:rPr>
              <a:t>	resource </a:t>
            </a:r>
            <a:r>
              <a:rPr lang="en-US" sz="2000" dirty="0" smtClean="0">
                <a:solidFill>
                  <a:srgbClr val="000000"/>
                </a:solidFill>
                <a:latin typeface="Cambria"/>
                <a:cs typeface="Cambria"/>
              </a:rPr>
              <a:t>and capacity building orientation to financial well-being. </a:t>
            </a:r>
          </a:p>
          <a:p>
            <a:endParaRPr lang="en-US" sz="2000" dirty="0">
              <a:solidFill>
                <a:srgbClr val="000000"/>
              </a:solidFill>
              <a:latin typeface="Cambria"/>
              <a:cs typeface="Cambria"/>
            </a:endParaRPr>
          </a:p>
          <a:p>
            <a:pPr marL="457200" indent="-457200">
              <a:buAutoNum type="arabicPeriod" startAt="2"/>
            </a:pPr>
            <a:r>
              <a:rPr lang="en-US" sz="2000" dirty="0" smtClean="0">
                <a:solidFill>
                  <a:srgbClr val="000000"/>
                </a:solidFill>
                <a:latin typeface="Cambria"/>
                <a:cs typeface="Cambria"/>
              </a:rPr>
              <a:t>Software</a:t>
            </a:r>
            <a:r>
              <a:rPr lang="en-US" sz="2000" dirty="0" smtClean="0">
                <a:solidFill>
                  <a:srgbClr val="000000"/>
                </a:solidFill>
                <a:latin typeface="Cambria"/>
                <a:cs typeface="Cambria"/>
              </a:rPr>
              <a:t>: The resource measure mentioned above provides data related to a </a:t>
            </a:r>
            <a:r>
              <a:rPr lang="en-US" sz="2000" dirty="0" smtClean="0">
                <a:solidFill>
                  <a:srgbClr val="000000"/>
                </a:solidFill>
                <a:latin typeface="Cambria"/>
                <a:cs typeface="Cambria"/>
              </a:rPr>
              <a:t>duplex </a:t>
            </a:r>
            <a:r>
              <a:rPr lang="en-US" sz="2000" dirty="0" smtClean="0">
                <a:solidFill>
                  <a:srgbClr val="000000"/>
                </a:solidFill>
                <a:latin typeface="Cambria"/>
                <a:cs typeface="Cambria"/>
              </a:rPr>
              <a:t>model of financial capacity.  The second feature of the model suggests </a:t>
            </a:r>
            <a:r>
              <a:rPr lang="en-US" sz="2000" dirty="0" smtClean="0">
                <a:solidFill>
                  <a:srgbClr val="000000"/>
                </a:solidFill>
                <a:latin typeface="Cambria"/>
                <a:cs typeface="Cambria"/>
              </a:rPr>
              <a:t>that </a:t>
            </a:r>
            <a:r>
              <a:rPr lang="en-US" sz="2000" dirty="0" smtClean="0">
                <a:solidFill>
                  <a:srgbClr val="000000"/>
                </a:solidFill>
                <a:latin typeface="Cambria"/>
                <a:cs typeface="Cambria"/>
              </a:rPr>
              <a:t>financial capacity has storytelling features.  Toward this end, software </a:t>
            </a:r>
            <a:r>
              <a:rPr lang="en-US" sz="2000" dirty="0" smtClean="0">
                <a:solidFill>
                  <a:srgbClr val="000000"/>
                </a:solidFill>
                <a:latin typeface="Cambria"/>
                <a:cs typeface="Cambria"/>
              </a:rPr>
              <a:t>was </a:t>
            </a:r>
            <a:r>
              <a:rPr lang="en-US" sz="2000" dirty="0" smtClean="0">
                <a:solidFill>
                  <a:srgbClr val="000000"/>
                </a:solidFill>
                <a:latin typeface="Cambria"/>
                <a:cs typeface="Cambria"/>
              </a:rPr>
              <a:t>purchased to examine a resource oriented storytelling model of our so</a:t>
            </a:r>
            <a:r>
              <a:rPr lang="en-US" sz="2000" dirty="0" smtClean="0">
                <a:solidFill>
                  <a:srgbClr val="000000"/>
                </a:solidFill>
                <a:latin typeface="Cambria"/>
                <a:cs typeface="Cambria"/>
              </a:rPr>
              <a:t>-called </a:t>
            </a:r>
            <a:r>
              <a:rPr lang="en-US" sz="2000" dirty="0" smtClean="0">
                <a:solidFill>
                  <a:srgbClr val="000000"/>
                </a:solidFill>
                <a:latin typeface="Cambria"/>
                <a:cs typeface="Cambria"/>
              </a:rPr>
              <a:t>financial lives. </a:t>
            </a:r>
            <a:r>
              <a:rPr lang="en-US" sz="2000" dirty="0">
                <a:solidFill>
                  <a:srgbClr val="000000"/>
                </a:solidFill>
                <a:latin typeface="Cambria"/>
                <a:cs typeface="Cambria"/>
              </a:rPr>
              <a:t> </a:t>
            </a:r>
            <a:r>
              <a:rPr lang="en-US" sz="2000" dirty="0" smtClean="0">
                <a:solidFill>
                  <a:srgbClr val="000000"/>
                </a:solidFill>
                <a:latin typeface="Cambria"/>
                <a:cs typeface="Cambria"/>
              </a:rPr>
              <a:t>The eight computers of the Psychology Lab will have the </a:t>
            </a:r>
            <a:r>
              <a:rPr lang="en-US" sz="2000" dirty="0" smtClean="0">
                <a:solidFill>
                  <a:srgbClr val="000000"/>
                </a:solidFill>
                <a:latin typeface="Cambria"/>
                <a:cs typeface="Cambria"/>
              </a:rPr>
              <a:t>Linguistic Word Inquiry Count (LWIC) </a:t>
            </a:r>
            <a:r>
              <a:rPr lang="en-US" sz="2000" dirty="0" smtClean="0">
                <a:solidFill>
                  <a:srgbClr val="000000"/>
                </a:solidFill>
                <a:latin typeface="Cambria"/>
                <a:cs typeface="Cambria"/>
              </a:rPr>
              <a:t>software installed for this purpose.  </a:t>
            </a:r>
          </a:p>
          <a:p>
            <a:pPr marL="457200" indent="-457200">
              <a:buAutoNum type="arabicPeriod" startAt="2"/>
            </a:pPr>
            <a:endParaRPr lang="en-US" sz="2000" dirty="0">
              <a:solidFill>
                <a:srgbClr val="000000"/>
              </a:solidFill>
              <a:latin typeface="Cambria"/>
              <a:cs typeface="Cambria"/>
            </a:endParaRPr>
          </a:p>
          <a:p>
            <a:pPr marL="457200" indent="-457200">
              <a:buAutoNum type="arabicPeriod" startAt="2"/>
            </a:pPr>
            <a:r>
              <a:rPr lang="en-US" sz="2000" dirty="0" smtClean="0">
                <a:solidFill>
                  <a:srgbClr val="000000"/>
                </a:solidFill>
                <a:latin typeface="Cambria"/>
                <a:cs typeface="Cambria"/>
              </a:rPr>
              <a:t>Most </a:t>
            </a:r>
            <a:r>
              <a:rPr lang="en-US" sz="2000" dirty="0" smtClean="0">
                <a:solidFill>
                  <a:srgbClr val="000000"/>
                </a:solidFill>
                <a:latin typeface="Cambria"/>
                <a:cs typeface="Cambria"/>
              </a:rPr>
              <a:t>Significant </a:t>
            </a:r>
            <a:r>
              <a:rPr lang="en-US" sz="2000" dirty="0" smtClean="0">
                <a:solidFill>
                  <a:srgbClr val="000000"/>
                </a:solidFill>
                <a:latin typeface="Cambria"/>
                <a:cs typeface="Cambria"/>
              </a:rPr>
              <a:t>Change (MSC) </a:t>
            </a:r>
            <a:r>
              <a:rPr lang="en-US" sz="2000" dirty="0" smtClean="0">
                <a:solidFill>
                  <a:srgbClr val="000000"/>
                </a:solidFill>
                <a:latin typeface="Cambria"/>
                <a:cs typeface="Cambria"/>
              </a:rPr>
              <a:t>and Social Enterprise – </a:t>
            </a:r>
            <a:r>
              <a:rPr lang="en-US" sz="2000" dirty="0" smtClean="0">
                <a:solidFill>
                  <a:srgbClr val="000000"/>
                </a:solidFill>
                <a:latin typeface="Cambria"/>
                <a:cs typeface="Cambria"/>
              </a:rPr>
              <a:t>Dr. Taylor’s Research Design Class is also using the MSC storytelling analysis method used in development research. </a:t>
            </a:r>
            <a:endParaRPr lang="en-US" sz="2000" dirty="0" smtClean="0">
              <a:solidFill>
                <a:srgbClr val="000000"/>
              </a:solidFill>
              <a:latin typeface="Cambria"/>
              <a:cs typeface="Cambria"/>
            </a:endParaRPr>
          </a:p>
          <a:p>
            <a:pPr marL="457200" indent="-457200">
              <a:buAutoNum type="arabicPeriod"/>
            </a:pPr>
            <a:endParaRPr lang="en-US" sz="2000" dirty="0">
              <a:solidFill>
                <a:srgbClr val="000000"/>
              </a:solidFill>
              <a:latin typeface="Cambria"/>
              <a:cs typeface="Cambria"/>
            </a:endParaRPr>
          </a:p>
          <a:p>
            <a:pPr algn="ctr"/>
            <a:endParaRPr lang="en-US" sz="2000" dirty="0">
              <a:solidFill>
                <a:srgbClr val="008000"/>
              </a:solidFill>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p:txBody>
      </p:sp>
    </p:spTree>
    <p:extLst>
      <p:ext uri="{BB962C8B-B14F-4D97-AF65-F5344CB8AC3E}">
        <p14:creationId xmlns:p14="http://schemas.microsoft.com/office/powerpoint/2010/main" val="85672893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3942278"/>
          </a:xfrm>
          <a:prstGeom prst="rect">
            <a:avLst/>
          </a:prstGeom>
          <a:solidFill>
            <a:srgbClr val="77933C"/>
          </a:solidFill>
        </p:spPr>
        <p:txBody>
          <a:bodyPr wrap="square" rtlCol="0">
            <a:spAutoFit/>
          </a:bodyPr>
          <a:lstStyle/>
          <a:p>
            <a:pPr algn="ctr"/>
            <a:r>
              <a:rPr lang="en-US" sz="2000" dirty="0" smtClean="0">
                <a:latin typeface="Cambria"/>
                <a:cs typeface="Cambria"/>
              </a:rPr>
              <a:t>Part E: Outcomes Achieved </a:t>
            </a:r>
            <a:r>
              <a:rPr lang="en-US" sz="2000" dirty="0" smtClean="0">
                <a:solidFill>
                  <a:srgbClr val="008000"/>
                </a:solidFill>
                <a:latin typeface="Cambria"/>
                <a:cs typeface="Cambria"/>
              </a:rPr>
              <a:t>eFinancial Health</a:t>
            </a:r>
          </a:p>
          <a:p>
            <a:pPr algn="ctr"/>
            <a:endParaRPr lang="en-US" sz="2000" dirty="0">
              <a:solidFill>
                <a:srgbClr val="008000"/>
              </a:solidFill>
              <a:latin typeface="Cambria"/>
              <a:cs typeface="Cambria"/>
            </a:endParaRPr>
          </a:p>
          <a:p>
            <a:pPr marL="457200" indent="-457200">
              <a:buAutoNum type="arabicPeriod"/>
            </a:pPr>
            <a:r>
              <a:rPr lang="en-US" sz="2000" dirty="0" smtClean="0">
                <a:solidFill>
                  <a:srgbClr val="000000"/>
                </a:solidFill>
                <a:latin typeface="Cambria"/>
                <a:cs typeface="Cambria"/>
              </a:rPr>
              <a:t>Service to Science Catalog: The Service to Science Catalogue is published on the Digital Commons and on MoneyTalks.Blogs.Pace.edu</a:t>
            </a:r>
          </a:p>
          <a:p>
            <a:endParaRPr lang="en-US" sz="2000" dirty="0">
              <a:solidFill>
                <a:srgbClr val="000000"/>
              </a:solidFill>
              <a:latin typeface="Cambria"/>
              <a:cs typeface="Cambria"/>
            </a:endParaRPr>
          </a:p>
          <a:p>
            <a:pPr marL="457200" indent="-457200">
              <a:buAutoNum type="arabicPeriod" startAt="2"/>
            </a:pPr>
            <a:r>
              <a:rPr lang="en-US" sz="2000" dirty="0" smtClean="0">
                <a:solidFill>
                  <a:srgbClr val="000000"/>
                </a:solidFill>
                <a:latin typeface="Cambria"/>
                <a:cs typeface="Cambria"/>
              </a:rPr>
              <a:t>Prevention Science Template for Financial Education: A white paper format was used and is published on the Digital Commons and on MoneyTalks.Blogs.pace.edu</a:t>
            </a:r>
          </a:p>
          <a:p>
            <a:pPr marL="457200" indent="-457200">
              <a:buAutoNum type="arabicPeriod" startAt="2"/>
            </a:pPr>
            <a:endParaRPr lang="en-US" sz="2000" dirty="0">
              <a:solidFill>
                <a:srgbClr val="000000"/>
              </a:solidFill>
              <a:latin typeface="Cambria"/>
              <a:cs typeface="Cambria"/>
            </a:endParaRPr>
          </a:p>
          <a:p>
            <a:pPr marL="457200" indent="-457200">
              <a:buAutoNum type="arabicPeriod" startAt="2"/>
            </a:pPr>
            <a:r>
              <a:rPr lang="en-US" sz="2000" dirty="0" smtClean="0">
                <a:solidFill>
                  <a:srgbClr val="000000"/>
                </a:solidFill>
                <a:latin typeface="Cambria"/>
                <a:cs typeface="Cambria"/>
              </a:rPr>
              <a:t>MoneyTalks Blog is operating and has components related to financial education for college students, research on the psychology of money, films, and RSS feeds.  The course on research design and methodology will read and comment on the blog.</a:t>
            </a:r>
          </a:p>
          <a:p>
            <a:pPr marL="457200" indent="-457200">
              <a:buAutoNum type="arabicPeriod" startAt="2"/>
            </a:pPr>
            <a:endParaRPr lang="en-US" sz="2000" dirty="0">
              <a:solidFill>
                <a:srgbClr val="000000"/>
              </a:solidFill>
              <a:latin typeface="Cambria"/>
              <a:cs typeface="Cambria"/>
            </a:endParaRPr>
          </a:p>
          <a:p>
            <a:pPr marL="457200" indent="-457200">
              <a:buAutoNum type="arabicPeriod" startAt="2"/>
            </a:pPr>
            <a:r>
              <a:rPr lang="en-US" sz="2000" dirty="0" smtClean="0">
                <a:solidFill>
                  <a:srgbClr val="000000"/>
                </a:solidFill>
                <a:latin typeface="Cambria"/>
                <a:cs typeface="Cambria"/>
              </a:rPr>
              <a:t>Data collection: Over 800 millennials, GenerationX, and Boomers took the Financial Goals, Resources, and Activity Scale.</a:t>
            </a:r>
          </a:p>
          <a:p>
            <a:pPr marL="457200" indent="-457200">
              <a:buAutoNum type="arabicPeriod" startAt="2"/>
            </a:pPr>
            <a:endParaRPr lang="en-US" sz="2000" dirty="0">
              <a:solidFill>
                <a:srgbClr val="000000"/>
              </a:solidFill>
              <a:latin typeface="Cambria"/>
              <a:cs typeface="Cambria"/>
            </a:endParaRPr>
          </a:p>
          <a:p>
            <a:pPr marL="457200" indent="-457200">
              <a:buAutoNum type="arabicPeriod" startAt="2"/>
            </a:pPr>
            <a:r>
              <a:rPr lang="en-US" sz="2000" dirty="0" smtClean="0">
                <a:solidFill>
                  <a:srgbClr val="000000"/>
                </a:solidFill>
                <a:latin typeface="Cambria"/>
                <a:cs typeface="Cambria"/>
              </a:rPr>
              <a:t>Data Analysis: Preliminary analyses include descriptive statistics and factor analysis of the 120 item measure.  The data is being prepared for submission for publication.</a:t>
            </a:r>
          </a:p>
          <a:p>
            <a:pPr marL="457200" indent="-457200">
              <a:buAutoNum type="arabicPeriod" startAt="2"/>
            </a:pPr>
            <a:endParaRPr lang="en-US" sz="2000" dirty="0">
              <a:solidFill>
                <a:srgbClr val="000000"/>
              </a:solidFill>
              <a:latin typeface="Cambria"/>
              <a:cs typeface="Cambria"/>
            </a:endParaRPr>
          </a:p>
          <a:p>
            <a:pPr marL="457200" indent="-457200">
              <a:buAutoNum type="arabicPeriod" startAt="2"/>
            </a:pPr>
            <a:r>
              <a:rPr lang="en-US" sz="2000" dirty="0" smtClean="0">
                <a:solidFill>
                  <a:srgbClr val="000000"/>
                </a:solidFill>
                <a:latin typeface="Cambria"/>
                <a:cs typeface="Cambria"/>
              </a:rPr>
              <a:t>Research Plans: This work will be used to submit a proposal for further funding.</a:t>
            </a:r>
            <a:endParaRPr lang="en-US" sz="2000" dirty="0">
              <a:solidFill>
                <a:srgbClr val="000000"/>
              </a:solidFill>
              <a:latin typeface="Cambria"/>
              <a:cs typeface="Cambria"/>
            </a:endParaRPr>
          </a:p>
          <a:p>
            <a:pPr algn="ctr"/>
            <a:endParaRPr lang="en-US" sz="2000" dirty="0">
              <a:solidFill>
                <a:srgbClr val="008000"/>
              </a:solidFill>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a:p>
            <a:pPr algn="ctr"/>
            <a:endParaRPr lang="en-US" sz="2000" dirty="0" smtClean="0">
              <a:latin typeface="Cambria"/>
              <a:cs typeface="Cambria"/>
            </a:endParaRPr>
          </a:p>
          <a:p>
            <a:pPr algn="ctr"/>
            <a:endParaRPr lang="en-US" sz="2000" dirty="0">
              <a:latin typeface="Cambria"/>
              <a:cs typeface="Cambria"/>
            </a:endParaRPr>
          </a:p>
        </p:txBody>
      </p:sp>
    </p:spTree>
    <p:extLst>
      <p:ext uri="{BB962C8B-B14F-4D97-AF65-F5344CB8AC3E}">
        <p14:creationId xmlns:p14="http://schemas.microsoft.com/office/powerpoint/2010/main" val="27615929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691</TotalTime>
  <Words>1504</Words>
  <Application>Microsoft Macintosh PowerPoint</Application>
  <PresentationFormat>On-screen Show (4:3)</PresentationFormat>
  <Paragraphs>326</Paragraphs>
  <Slides>18</Slides>
  <Notes>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Thinkfinity Project Final Report eFinancial Health Cornerstone I: Expansion and Enhancements to the Thinkfinity Platform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Thinkfinity Project Final Report eFinancial Health Cornerstone I: Expansion and Enhancements to the Thinkfinity Platform </dc:title>
  <dc:creator>Nan Taylor</dc:creator>
  <cp:lastModifiedBy>Nan Taylor</cp:lastModifiedBy>
  <cp:revision>50</cp:revision>
  <dcterms:created xsi:type="dcterms:W3CDTF">2013-09-21T14:23:41Z</dcterms:created>
  <dcterms:modified xsi:type="dcterms:W3CDTF">2013-09-29T15:06:15Z</dcterms:modified>
</cp:coreProperties>
</file>