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A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18"/>
    <p:restoredTop sz="94663"/>
  </p:normalViewPr>
  <p:slideViewPr>
    <p:cSldViewPr snapToGrid="0" snapToObjects="1">
      <p:cViewPr varScale="1">
        <p:scale>
          <a:sx n="109" d="100"/>
          <a:sy n="109" d="100"/>
        </p:scale>
        <p:origin x="26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C007E-2E2F-0F45-CD8A-B2BC162AE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4C0AE-C6B2-5568-24B4-92A5A1750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57FE0-5B2C-32DA-288A-43BE3CCD2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8CCE6-977C-0767-3ECF-EF1BAE315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083F3-CC16-73B7-1C21-4898AD1F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8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B9695-1D00-0DA2-A846-B2858C521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6B408F-058B-BCB4-0D24-6E231734FE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3BFBA-BD6B-0DED-6B7B-111973CD4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47607-29E7-5F3F-3C55-0198B0F62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DE9DB-035F-1E3A-AD5D-7687808B3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73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DA62B-F251-BB10-AB31-656B77B325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3FEF1D-2595-EF98-19BA-27BB5239E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EBE6C-8F00-A100-4C9F-F27F7BF5F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6231A-91D1-A0A3-5F49-9FEA831C0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09481-904C-64BF-BC22-15F7E3CAD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0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41B4-44F4-A82D-ADAA-48A8A9850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FC90D-88F8-465E-744F-143AECFC1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9238F-3C69-DEA8-FB99-C3538B5E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2F23B-0CD2-DBC0-FAB7-7B08A69B3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437EE-51C6-52A1-D52F-F3330EC24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08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D8C3E-D429-485F-6C69-804237917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29302-39A8-5FA2-5416-B9E534CB0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74D90-89F3-5817-1C02-0D366C96D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F5E54-7B5A-9A83-55F3-2E75BC4C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CD686-A43F-12B8-A712-6B039563A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DC4B1-95C9-2D42-7FED-C87934812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42F8D-8ED8-2B03-D140-7E1857FD0B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93648D-799A-2C60-7E72-E936F604BE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F4DFE-D55F-A85D-E43A-606081A1D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444C53-62FF-8884-E70B-BB4876072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761C4-960E-EA7C-16B9-52E0D213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9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0B1C3-263A-C691-4416-E5FE79E8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FA623-A88F-2CB5-8DC9-96B4FF15E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C2FE2F-091B-DEA5-9E38-65564A453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61E1DB-837F-F795-666B-5281A94AE8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EC7E9C-AF91-8F03-A776-11AF5A3573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9A0E3-51C3-E5CB-B319-280D4A68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1F677E-F298-B2EE-437F-8064A88B9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1C9BC-AFAE-1FC5-AEEC-74B736B9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B9E4-9B27-0DCE-5904-4AA8CD708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D7B23C-D32C-0F54-38E2-992421B52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A1880-412C-054D-D684-9D61105E7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08F929-7D44-B8AE-BDA5-A3235F21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F2A9DA-6C3F-BB38-A951-465BC9259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59715-7612-E14D-5AEF-BBD950E15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ED4CDF-7DE3-125A-26CB-C33B8EA6F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8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CC913-D5E3-7250-9698-59DD7F5DC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3C770-94C2-D0D8-795A-CE3F42AE2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1A4909-6A92-C144-F631-D13720A23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649A7D-8666-2DCA-44A6-24485D040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7E7D8-0EC3-0027-2F67-AAF6F8CC3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87D944-41F8-A063-0AD1-470A5AA1E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B7173-2FDA-A733-AC7B-4C9A5EA65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B7FCEF-4072-C77E-571D-305A6605A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F6FC5-917D-631F-18D8-23B945105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09C8A1-A7A9-0F57-58D1-545B31A8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A952B3-FA33-016E-C17C-18560E306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7C2614-CD9A-5FE3-04FC-2EB2697C8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1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1BB55D-7C03-3676-D69A-1731BEDF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740EB-3776-09A6-DDF9-AB5D34C5E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6A558-D3D5-D987-2422-5F1DBA03BD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F7532-F9F5-1741-9BEB-D49A033E3D11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456FD9-9AF4-D877-DDD4-8CFFA894D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F0A34-98F6-672B-3A04-DA26BF7D36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4B80A-F8DF-984F-AFC5-119DB3705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9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tx1"/>
            </a:gs>
            <a:gs pos="100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18F2D-BDA1-43AC-CE1B-DDF1E3C289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62422-B201-4709-BA77-5A16D0535E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4697CDA-BDB7-4883-B48B-1D4EDB2F0E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FD1391-3AB6-0E8C-4441-FB4527AB7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751" y="934327"/>
            <a:ext cx="8924392" cy="1058275"/>
          </a:xfrm>
        </p:spPr>
        <p:txBody>
          <a:bodyPr>
            <a:norm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295B176-FA0E-4B6A-A190-5E2E82BEA5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93813" y="2337807"/>
            <a:ext cx="9604374" cy="3585866"/>
          </a:xfrm>
          <a:custGeom>
            <a:avLst/>
            <a:gdLst>
              <a:gd name="connsiteX0" fmla="*/ 0 w 9604374"/>
              <a:gd name="connsiteY0" fmla="*/ 0 h 3585866"/>
              <a:gd name="connsiteX1" fmla="*/ 9604374 w 9604374"/>
              <a:gd name="connsiteY1" fmla="*/ 0 h 3585866"/>
              <a:gd name="connsiteX2" fmla="*/ 9604374 w 9604374"/>
              <a:gd name="connsiteY2" fmla="*/ 3095088 h 3585866"/>
              <a:gd name="connsiteX3" fmla="*/ 9591455 w 9604374"/>
              <a:gd name="connsiteY3" fmla="*/ 3097044 h 3585866"/>
              <a:gd name="connsiteX4" fmla="*/ 9285147 w 9604374"/>
              <a:gd name="connsiteY4" fmla="*/ 3164182 h 3585866"/>
              <a:gd name="connsiteX5" fmla="*/ 9114078 w 9604374"/>
              <a:gd name="connsiteY5" fmla="*/ 3164299 h 3585866"/>
              <a:gd name="connsiteX6" fmla="*/ 8999665 w 9604374"/>
              <a:gd name="connsiteY6" fmla="*/ 3157864 h 3585866"/>
              <a:gd name="connsiteX7" fmla="*/ 8925240 w 9604374"/>
              <a:gd name="connsiteY7" fmla="*/ 3152135 h 3585866"/>
              <a:gd name="connsiteX8" fmla="*/ 8868257 w 9604374"/>
              <a:gd name="connsiteY8" fmla="*/ 3146819 h 3585866"/>
              <a:gd name="connsiteX9" fmla="*/ 8792363 w 9604374"/>
              <a:gd name="connsiteY9" fmla="*/ 3146856 h 3585866"/>
              <a:gd name="connsiteX10" fmla="*/ 8668399 w 9604374"/>
              <a:gd name="connsiteY10" fmla="*/ 3196893 h 3585866"/>
              <a:gd name="connsiteX11" fmla="*/ 8474043 w 9604374"/>
              <a:gd name="connsiteY11" fmla="*/ 3240734 h 3585866"/>
              <a:gd name="connsiteX12" fmla="*/ 8317555 w 9604374"/>
              <a:gd name="connsiteY12" fmla="*/ 3247156 h 3585866"/>
              <a:gd name="connsiteX13" fmla="*/ 8280111 w 9604374"/>
              <a:gd name="connsiteY13" fmla="*/ 3255812 h 3585866"/>
              <a:gd name="connsiteX14" fmla="*/ 8096088 w 9604374"/>
              <a:gd name="connsiteY14" fmla="*/ 3253903 h 3585866"/>
              <a:gd name="connsiteX15" fmla="*/ 7825642 w 9604374"/>
              <a:gd name="connsiteY15" fmla="*/ 3271628 h 3585866"/>
              <a:gd name="connsiteX16" fmla="*/ 7531820 w 9604374"/>
              <a:gd name="connsiteY16" fmla="*/ 3252671 h 3585866"/>
              <a:gd name="connsiteX17" fmla="*/ 7193751 w 9604374"/>
              <a:gd name="connsiteY17" fmla="*/ 3245192 h 3585866"/>
              <a:gd name="connsiteX18" fmla="*/ 6976768 w 9604374"/>
              <a:gd name="connsiteY18" fmla="*/ 3238559 h 3585866"/>
              <a:gd name="connsiteX19" fmla="*/ 6756462 w 9604374"/>
              <a:gd name="connsiteY19" fmla="*/ 3273268 h 3585866"/>
              <a:gd name="connsiteX20" fmla="*/ 6512214 w 9604374"/>
              <a:gd name="connsiteY20" fmla="*/ 3298845 h 3585866"/>
              <a:gd name="connsiteX21" fmla="*/ 6289569 w 9604374"/>
              <a:gd name="connsiteY21" fmla="*/ 3301118 h 3585866"/>
              <a:gd name="connsiteX22" fmla="*/ 6157816 w 9604374"/>
              <a:gd name="connsiteY22" fmla="*/ 3308643 h 3585866"/>
              <a:gd name="connsiteX23" fmla="*/ 6110062 w 9604374"/>
              <a:gd name="connsiteY23" fmla="*/ 3321185 h 3585866"/>
              <a:gd name="connsiteX24" fmla="*/ 6041832 w 9604374"/>
              <a:gd name="connsiteY24" fmla="*/ 3332190 h 3585866"/>
              <a:gd name="connsiteX25" fmla="*/ 5923195 w 9604374"/>
              <a:gd name="connsiteY25" fmla="*/ 3359104 h 3585866"/>
              <a:gd name="connsiteX26" fmla="*/ 5770972 w 9604374"/>
              <a:gd name="connsiteY26" fmla="*/ 3369893 h 3585866"/>
              <a:gd name="connsiteX27" fmla="*/ 5632583 w 9604374"/>
              <a:gd name="connsiteY27" fmla="*/ 3357730 h 3585866"/>
              <a:gd name="connsiteX28" fmla="*/ 5539996 w 9604374"/>
              <a:gd name="connsiteY28" fmla="*/ 3352890 h 3585866"/>
              <a:gd name="connsiteX29" fmla="*/ 5315460 w 9604374"/>
              <a:gd name="connsiteY29" fmla="*/ 3350411 h 3585866"/>
              <a:gd name="connsiteX30" fmla="*/ 5072455 w 9604374"/>
              <a:gd name="connsiteY30" fmla="*/ 3338147 h 3585866"/>
              <a:gd name="connsiteX31" fmla="*/ 5016364 w 9604374"/>
              <a:gd name="connsiteY31" fmla="*/ 3348937 h 3585866"/>
              <a:gd name="connsiteX32" fmla="*/ 4922276 w 9604374"/>
              <a:gd name="connsiteY32" fmla="*/ 3366515 h 3585866"/>
              <a:gd name="connsiteX33" fmla="*/ 4856444 w 9604374"/>
              <a:gd name="connsiteY33" fmla="*/ 3399463 h 3585866"/>
              <a:gd name="connsiteX34" fmla="*/ 4775993 w 9604374"/>
              <a:gd name="connsiteY34" fmla="*/ 3406312 h 3585866"/>
              <a:gd name="connsiteX35" fmla="*/ 4667320 w 9604374"/>
              <a:gd name="connsiteY35" fmla="*/ 3397926 h 3585866"/>
              <a:gd name="connsiteX36" fmla="*/ 4540268 w 9604374"/>
              <a:gd name="connsiteY36" fmla="*/ 3424464 h 3585866"/>
              <a:gd name="connsiteX37" fmla="*/ 4465491 w 9604374"/>
              <a:gd name="connsiteY37" fmla="*/ 3433154 h 3585866"/>
              <a:gd name="connsiteX38" fmla="*/ 4262864 w 9604374"/>
              <a:gd name="connsiteY38" fmla="*/ 3464075 h 3585866"/>
              <a:gd name="connsiteX39" fmla="*/ 4175005 w 9604374"/>
              <a:gd name="connsiteY39" fmla="*/ 3493545 h 3585866"/>
              <a:gd name="connsiteX40" fmla="*/ 4030100 w 9604374"/>
              <a:gd name="connsiteY40" fmla="*/ 3514212 h 3585866"/>
              <a:gd name="connsiteX41" fmla="*/ 3926631 w 9604374"/>
              <a:gd name="connsiteY41" fmla="*/ 3525304 h 3585866"/>
              <a:gd name="connsiteX42" fmla="*/ 3897306 w 9604374"/>
              <a:gd name="connsiteY42" fmla="*/ 3547095 h 3585866"/>
              <a:gd name="connsiteX43" fmla="*/ 3896886 w 9604374"/>
              <a:gd name="connsiteY43" fmla="*/ 3547500 h 3585866"/>
              <a:gd name="connsiteX44" fmla="*/ 3834004 w 9604374"/>
              <a:gd name="connsiteY44" fmla="*/ 3550510 h 3585866"/>
              <a:gd name="connsiteX45" fmla="*/ 3696227 w 9604374"/>
              <a:gd name="connsiteY45" fmla="*/ 3574175 h 3585866"/>
              <a:gd name="connsiteX46" fmla="*/ 3652821 w 9604374"/>
              <a:gd name="connsiteY46" fmla="*/ 3580368 h 3585866"/>
              <a:gd name="connsiteX47" fmla="*/ 3629691 w 9604374"/>
              <a:gd name="connsiteY47" fmla="*/ 3585866 h 3585866"/>
              <a:gd name="connsiteX48" fmla="*/ 3595018 w 9604374"/>
              <a:gd name="connsiteY48" fmla="*/ 3571623 h 3585866"/>
              <a:gd name="connsiteX49" fmla="*/ 3551656 w 9604374"/>
              <a:gd name="connsiteY49" fmla="*/ 3577800 h 3585866"/>
              <a:gd name="connsiteX50" fmla="*/ 3541558 w 9604374"/>
              <a:gd name="connsiteY50" fmla="*/ 3579797 h 3585866"/>
              <a:gd name="connsiteX51" fmla="*/ 3465708 w 9604374"/>
              <a:gd name="connsiteY51" fmla="*/ 3565931 h 3585866"/>
              <a:gd name="connsiteX52" fmla="*/ 3458313 w 9604374"/>
              <a:gd name="connsiteY52" fmla="*/ 3560366 h 3585866"/>
              <a:gd name="connsiteX53" fmla="*/ 3420278 w 9604374"/>
              <a:gd name="connsiteY53" fmla="*/ 3557947 h 3585866"/>
              <a:gd name="connsiteX54" fmla="*/ 3415952 w 9604374"/>
              <a:gd name="connsiteY54" fmla="*/ 3559424 h 3585866"/>
              <a:gd name="connsiteX55" fmla="*/ 3384432 w 9604374"/>
              <a:gd name="connsiteY55" fmla="*/ 3550905 h 3585866"/>
              <a:gd name="connsiteX56" fmla="*/ 3258039 w 9604374"/>
              <a:gd name="connsiteY56" fmla="*/ 3535884 h 3585866"/>
              <a:gd name="connsiteX57" fmla="*/ 3015008 w 9604374"/>
              <a:gd name="connsiteY57" fmla="*/ 3528000 h 3585866"/>
              <a:gd name="connsiteX58" fmla="*/ 2761910 w 9604374"/>
              <a:gd name="connsiteY58" fmla="*/ 3505496 h 3585866"/>
              <a:gd name="connsiteX59" fmla="*/ 2521923 w 9604374"/>
              <a:gd name="connsiteY59" fmla="*/ 3514208 h 3585866"/>
              <a:gd name="connsiteX60" fmla="*/ 2085894 w 9604374"/>
              <a:gd name="connsiteY60" fmla="*/ 3490122 h 3585866"/>
              <a:gd name="connsiteX61" fmla="*/ 1936305 w 9604374"/>
              <a:gd name="connsiteY61" fmla="*/ 3487966 h 3585866"/>
              <a:gd name="connsiteX62" fmla="*/ 1836080 w 9604374"/>
              <a:gd name="connsiteY62" fmla="*/ 3487150 h 3585866"/>
              <a:gd name="connsiteX63" fmla="*/ 1829133 w 9604374"/>
              <a:gd name="connsiteY63" fmla="*/ 3489437 h 3585866"/>
              <a:gd name="connsiteX64" fmla="*/ 1801140 w 9604374"/>
              <a:gd name="connsiteY64" fmla="*/ 3490787 h 3585866"/>
              <a:gd name="connsiteX65" fmla="*/ 1793476 w 9604374"/>
              <a:gd name="connsiteY65" fmla="*/ 3500921 h 3585866"/>
              <a:gd name="connsiteX66" fmla="*/ 1699923 w 9604374"/>
              <a:gd name="connsiteY66" fmla="*/ 3509706 h 3585866"/>
              <a:gd name="connsiteX67" fmla="*/ 1474760 w 9604374"/>
              <a:gd name="connsiteY67" fmla="*/ 3513685 h 3585866"/>
              <a:gd name="connsiteX68" fmla="*/ 1308130 w 9604374"/>
              <a:gd name="connsiteY68" fmla="*/ 3496703 h 3585866"/>
              <a:gd name="connsiteX69" fmla="*/ 1252381 w 9604374"/>
              <a:gd name="connsiteY69" fmla="*/ 3506093 h 3585866"/>
              <a:gd name="connsiteX70" fmla="*/ 1174550 w 9604374"/>
              <a:gd name="connsiteY70" fmla="*/ 3512642 h 3585866"/>
              <a:gd name="connsiteX71" fmla="*/ 924455 w 9604374"/>
              <a:gd name="connsiteY71" fmla="*/ 3507283 h 3585866"/>
              <a:gd name="connsiteX72" fmla="*/ 718373 w 9604374"/>
              <a:gd name="connsiteY72" fmla="*/ 3511753 h 3585866"/>
              <a:gd name="connsiteX73" fmla="*/ 600444 w 9604374"/>
              <a:gd name="connsiteY73" fmla="*/ 3520899 h 3585866"/>
              <a:gd name="connsiteX74" fmla="*/ 351173 w 9604374"/>
              <a:gd name="connsiteY74" fmla="*/ 3495843 h 3585866"/>
              <a:gd name="connsiteX75" fmla="*/ 108372 w 9604374"/>
              <a:gd name="connsiteY75" fmla="*/ 3484386 h 3585866"/>
              <a:gd name="connsiteX76" fmla="*/ 6467 w 9604374"/>
              <a:gd name="connsiteY76" fmla="*/ 3476532 h 3585866"/>
              <a:gd name="connsiteX77" fmla="*/ 0 w 9604374"/>
              <a:gd name="connsiteY77" fmla="*/ 3475412 h 358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9604374" h="3585866">
                <a:moveTo>
                  <a:pt x="0" y="0"/>
                </a:moveTo>
                <a:lnTo>
                  <a:pt x="9604374" y="0"/>
                </a:lnTo>
                <a:lnTo>
                  <a:pt x="9604374" y="3095088"/>
                </a:lnTo>
                <a:lnTo>
                  <a:pt x="9591455" y="3097044"/>
                </a:lnTo>
                <a:cubicBezTo>
                  <a:pt x="9496183" y="3133516"/>
                  <a:pt x="9411472" y="3121301"/>
                  <a:pt x="9285147" y="3164182"/>
                </a:cubicBezTo>
                <a:cubicBezTo>
                  <a:pt x="9222914" y="3162781"/>
                  <a:pt x="9174371" y="3173454"/>
                  <a:pt x="9114078" y="3164299"/>
                </a:cubicBezTo>
                <a:cubicBezTo>
                  <a:pt x="9087411" y="3155904"/>
                  <a:pt x="9030947" y="3180906"/>
                  <a:pt x="8999665" y="3157864"/>
                </a:cubicBezTo>
                <a:cubicBezTo>
                  <a:pt x="8997339" y="3174606"/>
                  <a:pt x="8938300" y="3159909"/>
                  <a:pt x="8925240" y="3152135"/>
                </a:cubicBezTo>
                <a:cubicBezTo>
                  <a:pt x="8910091" y="3159441"/>
                  <a:pt x="8884639" y="3146109"/>
                  <a:pt x="8868257" y="3146819"/>
                </a:cubicBezTo>
                <a:cubicBezTo>
                  <a:pt x="8835852" y="3110204"/>
                  <a:pt x="8832251" y="3167659"/>
                  <a:pt x="8792363" y="3146856"/>
                </a:cubicBezTo>
                <a:cubicBezTo>
                  <a:pt x="8774838" y="3159285"/>
                  <a:pt x="8715420" y="3185652"/>
                  <a:pt x="8668399" y="3196893"/>
                </a:cubicBezTo>
                <a:cubicBezTo>
                  <a:pt x="8575902" y="3221445"/>
                  <a:pt x="8569506" y="3250654"/>
                  <a:pt x="8474043" y="3240734"/>
                </a:cubicBezTo>
                <a:cubicBezTo>
                  <a:pt x="8460613" y="3264436"/>
                  <a:pt x="8297088" y="3204738"/>
                  <a:pt x="8317555" y="3247156"/>
                </a:cubicBezTo>
                <a:cubicBezTo>
                  <a:pt x="8285696" y="3245083"/>
                  <a:pt x="8262352" y="3228203"/>
                  <a:pt x="8280111" y="3255812"/>
                </a:cubicBezTo>
                <a:lnTo>
                  <a:pt x="8096088" y="3253903"/>
                </a:lnTo>
                <a:cubicBezTo>
                  <a:pt x="7994084" y="3261603"/>
                  <a:pt x="7930388" y="3281921"/>
                  <a:pt x="7825642" y="3271628"/>
                </a:cubicBezTo>
                <a:cubicBezTo>
                  <a:pt x="7723046" y="3270395"/>
                  <a:pt x="7671282" y="3252297"/>
                  <a:pt x="7531820" y="3252671"/>
                </a:cubicBezTo>
                <a:cubicBezTo>
                  <a:pt x="7433606" y="3250277"/>
                  <a:pt x="7293100" y="3236234"/>
                  <a:pt x="7193751" y="3245192"/>
                </a:cubicBezTo>
                <a:cubicBezTo>
                  <a:pt x="7074822" y="3223769"/>
                  <a:pt x="7104250" y="3250265"/>
                  <a:pt x="6976768" y="3238559"/>
                </a:cubicBezTo>
                <a:cubicBezTo>
                  <a:pt x="6921032" y="3284865"/>
                  <a:pt x="6823818" y="3261794"/>
                  <a:pt x="6756462" y="3273268"/>
                </a:cubicBezTo>
                <a:cubicBezTo>
                  <a:pt x="6679037" y="3283316"/>
                  <a:pt x="6590030" y="3294204"/>
                  <a:pt x="6512214" y="3298845"/>
                </a:cubicBezTo>
                <a:cubicBezTo>
                  <a:pt x="6450581" y="3277980"/>
                  <a:pt x="6366042" y="3329199"/>
                  <a:pt x="6289569" y="3301118"/>
                </a:cubicBezTo>
                <a:cubicBezTo>
                  <a:pt x="6261432" y="3294355"/>
                  <a:pt x="6174310" y="3295209"/>
                  <a:pt x="6157816" y="3308643"/>
                </a:cubicBezTo>
                <a:cubicBezTo>
                  <a:pt x="6139648" y="3311557"/>
                  <a:pt x="6118459" y="3306799"/>
                  <a:pt x="6110062" y="3321185"/>
                </a:cubicBezTo>
                <a:cubicBezTo>
                  <a:pt x="6096189" y="3338498"/>
                  <a:pt x="6032810" y="3311765"/>
                  <a:pt x="6041832" y="3332190"/>
                </a:cubicBezTo>
                <a:cubicBezTo>
                  <a:pt x="5996830" y="3313871"/>
                  <a:pt x="5961033" y="3350141"/>
                  <a:pt x="5923195" y="3359104"/>
                </a:cubicBezTo>
                <a:cubicBezTo>
                  <a:pt x="5887750" y="3340930"/>
                  <a:pt x="5853570" y="3365323"/>
                  <a:pt x="5770972" y="3369893"/>
                </a:cubicBezTo>
                <a:cubicBezTo>
                  <a:pt x="5731993" y="3348876"/>
                  <a:pt x="5705091" y="3385599"/>
                  <a:pt x="5632583" y="3357730"/>
                </a:cubicBezTo>
                <a:cubicBezTo>
                  <a:pt x="5594087" y="3357562"/>
                  <a:pt x="5606154" y="3357443"/>
                  <a:pt x="5539996" y="3352890"/>
                </a:cubicBezTo>
                <a:cubicBezTo>
                  <a:pt x="5439049" y="3348000"/>
                  <a:pt x="5408459" y="3356166"/>
                  <a:pt x="5315460" y="3350411"/>
                </a:cubicBezTo>
                <a:cubicBezTo>
                  <a:pt x="5211119" y="3348356"/>
                  <a:pt x="5208881" y="3372469"/>
                  <a:pt x="5072455" y="3338147"/>
                </a:cubicBezTo>
                <a:cubicBezTo>
                  <a:pt x="5061717" y="3354508"/>
                  <a:pt x="5045493" y="3355753"/>
                  <a:pt x="5016364" y="3348937"/>
                </a:cubicBezTo>
                <a:cubicBezTo>
                  <a:pt x="4965900" y="3349130"/>
                  <a:pt x="4977835" y="3389131"/>
                  <a:pt x="4922276" y="3366515"/>
                </a:cubicBezTo>
                <a:cubicBezTo>
                  <a:pt x="4935702" y="3387794"/>
                  <a:pt x="4828733" y="3377760"/>
                  <a:pt x="4856444" y="3399463"/>
                </a:cubicBezTo>
                <a:cubicBezTo>
                  <a:pt x="4827698" y="3420094"/>
                  <a:pt x="4805019" y="3388256"/>
                  <a:pt x="4775993" y="3406312"/>
                </a:cubicBezTo>
                <a:cubicBezTo>
                  <a:pt x="4744470" y="3406056"/>
                  <a:pt x="4706605" y="3394901"/>
                  <a:pt x="4667320" y="3397926"/>
                </a:cubicBezTo>
                <a:cubicBezTo>
                  <a:pt x="4613435" y="3387476"/>
                  <a:pt x="4608100" y="3410487"/>
                  <a:pt x="4540268" y="3424464"/>
                </a:cubicBezTo>
                <a:cubicBezTo>
                  <a:pt x="4508279" y="3412969"/>
                  <a:pt x="4485989" y="3420063"/>
                  <a:pt x="4465491" y="3433154"/>
                </a:cubicBezTo>
                <a:cubicBezTo>
                  <a:pt x="4396498" y="3432601"/>
                  <a:pt x="4338078" y="3453569"/>
                  <a:pt x="4262864" y="3464075"/>
                </a:cubicBezTo>
                <a:cubicBezTo>
                  <a:pt x="4180249" y="3483394"/>
                  <a:pt x="4225769" y="3479019"/>
                  <a:pt x="4175005" y="3493545"/>
                </a:cubicBezTo>
                <a:lnTo>
                  <a:pt x="4030100" y="3514212"/>
                </a:lnTo>
                <a:lnTo>
                  <a:pt x="3926631" y="3525304"/>
                </a:lnTo>
                <a:lnTo>
                  <a:pt x="3897306" y="3547095"/>
                </a:lnTo>
                <a:lnTo>
                  <a:pt x="3896886" y="3547500"/>
                </a:lnTo>
                <a:lnTo>
                  <a:pt x="3834004" y="3550510"/>
                </a:lnTo>
                <a:cubicBezTo>
                  <a:pt x="3800562" y="3554957"/>
                  <a:pt x="3734185" y="3568533"/>
                  <a:pt x="3696227" y="3574175"/>
                </a:cubicBezTo>
                <a:cubicBezTo>
                  <a:pt x="3661780" y="3570074"/>
                  <a:pt x="3640587" y="3551815"/>
                  <a:pt x="3652821" y="3580368"/>
                </a:cubicBezTo>
                <a:cubicBezTo>
                  <a:pt x="3641506" y="3579831"/>
                  <a:pt x="3634593" y="3582151"/>
                  <a:pt x="3629691" y="3585866"/>
                </a:cubicBezTo>
                <a:lnTo>
                  <a:pt x="3595018" y="3571623"/>
                </a:lnTo>
                <a:lnTo>
                  <a:pt x="3551656" y="3577800"/>
                </a:lnTo>
                <a:lnTo>
                  <a:pt x="3541558" y="3579797"/>
                </a:lnTo>
                <a:lnTo>
                  <a:pt x="3465708" y="3565931"/>
                </a:lnTo>
                <a:lnTo>
                  <a:pt x="3458313" y="3560366"/>
                </a:lnTo>
                <a:cubicBezTo>
                  <a:pt x="3450380" y="3556940"/>
                  <a:pt x="3439090" y="3555355"/>
                  <a:pt x="3420278" y="3557947"/>
                </a:cubicBezTo>
                <a:lnTo>
                  <a:pt x="3415952" y="3559424"/>
                </a:lnTo>
                <a:lnTo>
                  <a:pt x="3384432" y="3550905"/>
                </a:lnTo>
                <a:cubicBezTo>
                  <a:pt x="3374259" y="3547029"/>
                  <a:pt x="3265415" y="3542149"/>
                  <a:pt x="3258039" y="3535884"/>
                </a:cubicBezTo>
                <a:cubicBezTo>
                  <a:pt x="3138852" y="3551394"/>
                  <a:pt x="3130647" y="3523871"/>
                  <a:pt x="3015008" y="3528000"/>
                </a:cubicBezTo>
                <a:cubicBezTo>
                  <a:pt x="2914857" y="3486061"/>
                  <a:pt x="2851687" y="3511605"/>
                  <a:pt x="2761910" y="3505496"/>
                </a:cubicBezTo>
                <a:cubicBezTo>
                  <a:pt x="2676401" y="3501198"/>
                  <a:pt x="2636809" y="3514769"/>
                  <a:pt x="2521923" y="3514208"/>
                </a:cubicBezTo>
                <a:cubicBezTo>
                  <a:pt x="2400197" y="3505062"/>
                  <a:pt x="2222818" y="3509922"/>
                  <a:pt x="2085894" y="3490122"/>
                </a:cubicBezTo>
                <a:cubicBezTo>
                  <a:pt x="1978312" y="3483748"/>
                  <a:pt x="1977940" y="3488460"/>
                  <a:pt x="1936305" y="3487966"/>
                </a:cubicBezTo>
                <a:cubicBezTo>
                  <a:pt x="1922459" y="3490683"/>
                  <a:pt x="1849334" y="3482739"/>
                  <a:pt x="1836080" y="3487150"/>
                </a:cubicBezTo>
                <a:lnTo>
                  <a:pt x="1829133" y="3489437"/>
                </a:lnTo>
                <a:lnTo>
                  <a:pt x="1801140" y="3490787"/>
                </a:lnTo>
                <a:lnTo>
                  <a:pt x="1793476" y="3500921"/>
                </a:lnTo>
                <a:lnTo>
                  <a:pt x="1699923" y="3509706"/>
                </a:lnTo>
                <a:cubicBezTo>
                  <a:pt x="1637728" y="3485036"/>
                  <a:pt x="1584624" y="3514467"/>
                  <a:pt x="1474760" y="3513685"/>
                </a:cubicBezTo>
                <a:cubicBezTo>
                  <a:pt x="1445646" y="3505164"/>
                  <a:pt x="1329781" y="3484421"/>
                  <a:pt x="1308130" y="3496703"/>
                </a:cubicBezTo>
                <a:cubicBezTo>
                  <a:pt x="1287409" y="3498430"/>
                  <a:pt x="1265391" y="3492347"/>
                  <a:pt x="1252381" y="3506093"/>
                </a:cubicBezTo>
                <a:cubicBezTo>
                  <a:pt x="1232588" y="3522393"/>
                  <a:pt x="1170020" y="3491785"/>
                  <a:pt x="1174550" y="3512642"/>
                </a:cubicBezTo>
                <a:cubicBezTo>
                  <a:pt x="1119896" y="3512841"/>
                  <a:pt x="1000484" y="3507431"/>
                  <a:pt x="924455" y="3507283"/>
                </a:cubicBezTo>
                <a:cubicBezTo>
                  <a:pt x="887180" y="3483915"/>
                  <a:pt x="777361" y="3516071"/>
                  <a:pt x="718373" y="3511753"/>
                </a:cubicBezTo>
                <a:cubicBezTo>
                  <a:pt x="666588" y="3513355"/>
                  <a:pt x="661645" y="3525551"/>
                  <a:pt x="600444" y="3520899"/>
                </a:cubicBezTo>
                <a:cubicBezTo>
                  <a:pt x="491334" y="3516943"/>
                  <a:pt x="451794" y="3507522"/>
                  <a:pt x="351173" y="3495843"/>
                </a:cubicBezTo>
                <a:cubicBezTo>
                  <a:pt x="237121" y="3487112"/>
                  <a:pt x="235857" y="3499212"/>
                  <a:pt x="108372" y="3484386"/>
                </a:cubicBezTo>
                <a:cubicBezTo>
                  <a:pt x="86318" y="3481054"/>
                  <a:pt x="40657" y="3480329"/>
                  <a:pt x="6467" y="3476532"/>
                </a:cubicBezTo>
                <a:lnTo>
                  <a:pt x="0" y="3475412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48F779DE-4744-42D6-9C74-33EC94460C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21727" y="2190741"/>
            <a:ext cx="1348547" cy="40780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70127 w 2201784"/>
              <a:gd name="connsiteY2" fmla="*/ 33245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cubicBezTo>
                  <a:pt x="781874" y="4129"/>
                  <a:pt x="1607589" y="24681"/>
                  <a:pt x="2170127" y="33245"/>
                </a:cubicBezTo>
                <a:cubicBezTo>
                  <a:pt x="2169852" y="63908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35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609990-9194-30B8-EB7E-9FF76C2A0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1207" y="2752316"/>
            <a:ext cx="8309586" cy="2756848"/>
          </a:xfrm>
        </p:spPr>
        <p:txBody>
          <a:bodyPr>
            <a:normAutofit/>
          </a:bodyPr>
          <a:lstStyle/>
          <a:p>
            <a:pPr fontAlgn="base"/>
            <a:r>
              <a:rPr lang="en-US" sz="2000"/>
              <a:t>Drone Strike: To conduct targeted killings of individuals the government says are suspected of terrorism</a:t>
            </a:r>
          </a:p>
          <a:p>
            <a:pPr fontAlgn="base"/>
            <a:r>
              <a:rPr lang="en-US" sz="2000" b="1"/>
              <a:t>Total Drone Strikes: 430        Casualties: Between 3,677 and 5,775</a:t>
            </a:r>
          </a:p>
          <a:p>
            <a:pPr fontAlgn="base"/>
            <a:r>
              <a:rPr lang="en-US" sz="2000"/>
              <a:t>Pakistan Largest recipient of Coalition Support Funds (House Hearing, 110 Congress)</a:t>
            </a:r>
          </a:p>
          <a:p>
            <a:pPr fontAlgn="base"/>
            <a:r>
              <a:rPr lang="en-US" sz="2000" b="1"/>
              <a:t>Drones are advocated as a military technology that avoids most of the hazards associated with conventional air strikes, promising precision and limiting unintended consequences (Obama, 2013).</a:t>
            </a: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75426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02E612C7-B066-4023-9D0A-7C54D1E330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D0A781-8299-49DB-F5E0-2591E9349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787180"/>
            <a:ext cx="4094922" cy="2135576"/>
          </a:xfrm>
        </p:spPr>
        <p:txBody>
          <a:bodyPr anchor="b">
            <a:normAutofit/>
          </a:bodyPr>
          <a:lstStyle/>
          <a:p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Theory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42AE8-9D0E-9A7A-E4C5-BAD1E76D1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0" y="3083622"/>
            <a:ext cx="4094922" cy="2931510"/>
          </a:xfrm>
        </p:spPr>
        <p:txBody>
          <a:bodyPr>
            <a:normAutofit/>
          </a:bodyPr>
          <a:lstStyle/>
          <a:p>
            <a:pPr fontAlgn="base"/>
            <a:r>
              <a:rPr lang="en-US" sz="1800" b="1">
                <a:solidFill>
                  <a:schemeClr val="tx1">
                    <a:lumMod val="85000"/>
                    <a:lumOff val="15000"/>
                  </a:schemeClr>
                </a:solidFill>
              </a:rPr>
              <a:t>Hypothesis: If drone strikes occur in an area, then there would be a negative impact on employment.</a:t>
            </a:r>
          </a:p>
          <a:p>
            <a:pPr lvl="1" fontAlgn="base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Causes:</a:t>
            </a:r>
          </a:p>
          <a:p>
            <a:pPr lvl="2" fontAlgn="base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Drone strike deaths</a:t>
            </a:r>
          </a:p>
          <a:p>
            <a:pPr lvl="2" fontAlgn="base"/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Infrastructure Damage</a:t>
            </a:r>
          </a:p>
          <a:p>
            <a:pPr lvl="3" fontAlgn="base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Causing:</a:t>
            </a:r>
          </a:p>
          <a:p>
            <a:pPr lvl="4" fontAlgn="base"/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Unemployment increase</a:t>
            </a:r>
          </a:p>
          <a:p>
            <a:endParaRPr lang="en-US" sz="18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148" name="Picture 4" descr="Crime Clipart Magnifying Glass - White Magnifying Glass Icon Transparent  Background, HD Png Download - kindpng">
            <a:extLst>
              <a:ext uri="{FF2B5EF4-FFF2-40B4-BE49-F238E27FC236}">
                <a16:creationId xmlns:a16="http://schemas.microsoft.com/office/drawing/2014/main" id="{53BA592E-78C4-EAAA-4946-4AFD86C0AC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7"/>
          <a:stretch/>
        </p:blipFill>
        <p:spPr bwMode="auto">
          <a:xfrm>
            <a:off x="6096000" y="10"/>
            <a:ext cx="6096000" cy="6857990"/>
          </a:xfrm>
          <a:custGeom>
            <a:avLst/>
            <a:gdLst/>
            <a:ahLst/>
            <a:cxnLst/>
            <a:rect l="l" t="t" r="r" b="b"/>
            <a:pathLst>
              <a:path w="6096000" h="6858000">
                <a:moveTo>
                  <a:pt x="3068432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68431" y="6858000"/>
                </a:lnTo>
                <a:lnTo>
                  <a:pt x="3064426" y="6854853"/>
                </a:lnTo>
                <a:cubicBezTo>
                  <a:pt x="2077725" y="6040555"/>
                  <a:pt x="1448804" y="4808224"/>
                  <a:pt x="1448804" y="3429000"/>
                </a:cubicBezTo>
                <a:cubicBezTo>
                  <a:pt x="1448804" y="2049777"/>
                  <a:pt x="2077725" y="817446"/>
                  <a:pt x="3064426" y="3148"/>
                </a:cubicBezTo>
                <a:close/>
                <a:moveTo>
                  <a:pt x="1056707" y="0"/>
                </a:moveTo>
                <a:lnTo>
                  <a:pt x="2472663" y="0"/>
                </a:lnTo>
                <a:lnTo>
                  <a:pt x="2400426" y="75768"/>
                </a:lnTo>
                <a:cubicBezTo>
                  <a:pt x="1595468" y="961418"/>
                  <a:pt x="1104860" y="2137915"/>
                  <a:pt x="1104860" y="3429000"/>
                </a:cubicBezTo>
                <a:cubicBezTo>
                  <a:pt x="1104860" y="4720086"/>
                  <a:pt x="1595468" y="5896583"/>
                  <a:pt x="2400426" y="6782233"/>
                </a:cubicBezTo>
                <a:lnTo>
                  <a:pt x="2472663" y="6858000"/>
                </a:lnTo>
                <a:lnTo>
                  <a:pt x="1056707" y="6858000"/>
                </a:lnTo>
                <a:lnTo>
                  <a:pt x="1040415" y="6835090"/>
                </a:lnTo>
                <a:cubicBezTo>
                  <a:pt x="383550" y="5862802"/>
                  <a:pt x="0" y="4690693"/>
                  <a:pt x="0" y="3429000"/>
                </a:cubicBezTo>
                <a:cubicBezTo>
                  <a:pt x="0" y="2167308"/>
                  <a:pt x="383550" y="995199"/>
                  <a:pt x="1040415" y="2291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34CFA7DE-DC24-4883-9E7E-8383057551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2472664" cy="6858000"/>
          </a:xfrm>
          <a:custGeom>
            <a:avLst/>
            <a:gdLst>
              <a:gd name="connsiteX0" fmla="*/ 1056708 w 2472664"/>
              <a:gd name="connsiteY0" fmla="*/ 0 h 6858000"/>
              <a:gd name="connsiteX1" fmla="*/ 2472664 w 2472664"/>
              <a:gd name="connsiteY1" fmla="*/ 0 h 6858000"/>
              <a:gd name="connsiteX2" fmla="*/ 2400427 w 2472664"/>
              <a:gd name="connsiteY2" fmla="*/ 75768 h 6858000"/>
              <a:gd name="connsiteX3" fmla="*/ 1104861 w 2472664"/>
              <a:gd name="connsiteY3" fmla="*/ 3429000 h 6858000"/>
              <a:gd name="connsiteX4" fmla="*/ 2400427 w 2472664"/>
              <a:gd name="connsiteY4" fmla="*/ 6782233 h 6858000"/>
              <a:gd name="connsiteX5" fmla="*/ 2472664 w 2472664"/>
              <a:gd name="connsiteY5" fmla="*/ 6858000 h 6858000"/>
              <a:gd name="connsiteX6" fmla="*/ 1056708 w 2472664"/>
              <a:gd name="connsiteY6" fmla="*/ 6858000 h 6858000"/>
              <a:gd name="connsiteX7" fmla="*/ 1040416 w 2472664"/>
              <a:gd name="connsiteY7" fmla="*/ 6835090 h 6858000"/>
              <a:gd name="connsiteX8" fmla="*/ 0 w 2472664"/>
              <a:gd name="connsiteY8" fmla="*/ 3429000 h 6858000"/>
              <a:gd name="connsiteX9" fmla="*/ 1040416 w 2472664"/>
              <a:gd name="connsiteY9" fmla="*/ 229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72664" h="6858000">
                <a:moveTo>
                  <a:pt x="1056708" y="0"/>
                </a:moveTo>
                <a:lnTo>
                  <a:pt x="2472664" y="0"/>
                </a:lnTo>
                <a:lnTo>
                  <a:pt x="2400427" y="75768"/>
                </a:lnTo>
                <a:cubicBezTo>
                  <a:pt x="1595469" y="961418"/>
                  <a:pt x="1104861" y="2137915"/>
                  <a:pt x="1104861" y="3429000"/>
                </a:cubicBezTo>
                <a:cubicBezTo>
                  <a:pt x="1104861" y="4720086"/>
                  <a:pt x="1595469" y="5896583"/>
                  <a:pt x="2400427" y="6782233"/>
                </a:cubicBezTo>
                <a:lnTo>
                  <a:pt x="2472664" y="6858000"/>
                </a:lnTo>
                <a:lnTo>
                  <a:pt x="1056708" y="6858000"/>
                </a:lnTo>
                <a:lnTo>
                  <a:pt x="1040416" y="6835090"/>
                </a:lnTo>
                <a:cubicBezTo>
                  <a:pt x="383551" y="5862802"/>
                  <a:pt x="0" y="4690693"/>
                  <a:pt x="0" y="3429000"/>
                </a:cubicBezTo>
                <a:cubicBezTo>
                  <a:pt x="0" y="2167308"/>
                  <a:pt x="383551" y="995199"/>
                  <a:pt x="1040416" y="22911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25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0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29" name="Freeform: Shape 72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30" name="Group 74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031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680BD9-C1A7-0DCD-84DC-B1395880D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642938"/>
            <a:ext cx="6065838" cy="5565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34E3348-C3EF-E77D-0596-696B7F59375C}"/>
              </a:ext>
            </a:extLst>
          </p:cNvPr>
          <p:cNvSpPr/>
          <p:nvPr/>
        </p:nvSpPr>
        <p:spPr>
          <a:xfrm rot="5400000">
            <a:off x="8377647" y="2868613"/>
            <a:ext cx="6065838" cy="1114425"/>
          </a:xfrm>
          <a:prstGeom prst="rect">
            <a:avLst/>
          </a:prstGeom>
          <a:solidFill>
            <a:srgbClr val="6FAB46">
              <a:alpha val="50000"/>
            </a:srgb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u="sng" dirty="0">
                <a:solidFill>
                  <a:srgbClr val="FFFFFF"/>
                </a:solidFill>
                <a:latin typeface="Proxima Nova"/>
              </a:rPr>
              <a:t>Descriptive Statistics Table</a:t>
            </a:r>
            <a:endParaRPr lang="en-US" sz="2800" b="1" u="sng" dirty="0">
              <a:solidFill>
                <a:srgbClr val="FFFFFF"/>
              </a:solidFill>
              <a:effectLst/>
            </a:endParaRPr>
          </a:p>
          <a:p>
            <a:pPr algn="ctr">
              <a:spcAft>
                <a:spcPts val="600"/>
              </a:spcAft>
            </a:pPr>
            <a:r>
              <a:rPr lang="en-US" sz="1300" dirty="0">
                <a:solidFill>
                  <a:srgbClr val="FFFFFF"/>
                </a:solidFill>
              </a:rPr>
              <a:t/>
            </a:r>
            <a:br>
              <a:rPr lang="en-US" sz="1300" dirty="0">
                <a:solidFill>
                  <a:srgbClr val="FFFFFF"/>
                </a:solidFill>
              </a:rPr>
            </a:br>
            <a:endParaRPr lang="en-US" sz="13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18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D963F97-ADEB-D573-5D5C-78807C021504}"/>
              </a:ext>
            </a:extLst>
          </p:cNvPr>
          <p:cNvSpPr/>
          <p:nvPr/>
        </p:nvSpPr>
        <p:spPr>
          <a:xfrm>
            <a:off x="-200025" y="-414338"/>
            <a:ext cx="6296025" cy="7872413"/>
          </a:xfrm>
          <a:prstGeom prst="rect">
            <a:avLst/>
          </a:prstGeom>
          <a:solidFill>
            <a:srgbClr val="6FAB4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D13FB6-47E3-E9A4-5091-9D8130CA7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2811" y="514343"/>
            <a:ext cx="3981450" cy="1325563"/>
          </a:xfrm>
        </p:spPr>
        <p:txBody>
          <a:bodyPr/>
          <a:lstStyle/>
          <a:p>
            <a:r>
              <a:rPr lang="en-US" b="1" u="sng" dirty="0"/>
              <a:t>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24506-1ABF-BF67-7B6B-844D852ED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338" y="1690688"/>
            <a:ext cx="4619625" cy="5032375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/>
              <a:t>PSLM: Pakistan Social and Living Standards Measurement Survey</a:t>
            </a:r>
          </a:p>
          <a:p>
            <a:pPr lvl="1" fontAlgn="base"/>
            <a:r>
              <a:rPr lang="en-US" dirty="0"/>
              <a:t>Pakistan Bureau of Statistics, individual data. </a:t>
            </a:r>
          </a:p>
          <a:p>
            <a:pPr lvl="1" fontAlgn="base"/>
            <a:r>
              <a:rPr lang="en-US" dirty="0"/>
              <a:t>“Monitoring the implementation of Poverty Reduction Strategy in context of MDGs.” (Pakistan Bureau of Statistics)</a:t>
            </a:r>
          </a:p>
          <a:p>
            <a:pPr lvl="1" fontAlgn="base"/>
            <a:r>
              <a:rPr lang="en-US" dirty="0"/>
              <a:t>1,161,907 observations</a:t>
            </a:r>
          </a:p>
          <a:p>
            <a:pPr fontAlgn="base"/>
            <a:r>
              <a:rPr lang="en-US" dirty="0"/>
              <a:t>Drone Data: Drone Wars- Bureau of Investigative Journalism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F534DD-ADC1-7619-3289-7876D6EFDE43}"/>
              </a:ext>
            </a:extLst>
          </p:cNvPr>
          <p:cNvSpPr txBox="1">
            <a:spLocks/>
          </p:cNvSpPr>
          <p:nvPr/>
        </p:nvSpPr>
        <p:spPr>
          <a:xfrm>
            <a:off x="6943723" y="1690687"/>
            <a:ext cx="4619625" cy="5032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dirty="0"/>
              <a:t>Missing Data</a:t>
            </a:r>
          </a:p>
          <a:p>
            <a:pPr fontAlgn="base"/>
            <a:r>
              <a:rPr lang="en-US" dirty="0"/>
              <a:t>Inconsistency</a:t>
            </a:r>
          </a:p>
          <a:p>
            <a:pPr lvl="1" fontAlgn="base"/>
            <a:r>
              <a:rPr lang="en-US" dirty="0"/>
              <a:t>Dropped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06A93D-3E61-273C-6F75-D0B4239F4E3B}"/>
              </a:ext>
            </a:extLst>
          </p:cNvPr>
          <p:cNvSpPr txBox="1">
            <a:spLocks/>
          </p:cNvSpPr>
          <p:nvPr/>
        </p:nvSpPr>
        <p:spPr>
          <a:xfrm>
            <a:off x="1962149" y="471484"/>
            <a:ext cx="31908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/>
              <a:t>Data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8228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02473-CB5E-0625-D9E2-325095DAA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Models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DC592F-4232-3763-FE1F-200558180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6409" y="990810"/>
            <a:ext cx="8746870" cy="487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445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7B96-51FE-375B-DDF3-0DB90257B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4099"/>
            <a:ext cx="10515600" cy="1325563"/>
          </a:xfrm>
        </p:spPr>
        <p:txBody>
          <a:bodyPr/>
          <a:lstStyle/>
          <a:p>
            <a:r>
              <a:rPr lang="en-US"/>
              <a:t>Models</a:t>
            </a:r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5C0F9E3-5D8C-3156-7C9D-5D7F1D3E3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9" y="970866"/>
            <a:ext cx="6753666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F5F410F-B2D1-7058-879B-354FBA22E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022" y="1191464"/>
            <a:ext cx="4824412" cy="509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BB9369B-E5EA-F161-7C0D-CAA8A08B2B57}"/>
              </a:ext>
            </a:extLst>
          </p:cNvPr>
          <p:cNvSpPr/>
          <p:nvPr/>
        </p:nvSpPr>
        <p:spPr>
          <a:xfrm>
            <a:off x="5719581" y="6533466"/>
            <a:ext cx="85584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Proxima Nova"/>
              </a:rPr>
              <a:t>Source: Pakistan Bureau of Statistics and Bureau of Investigative Journalism </a:t>
            </a:r>
            <a:endParaRPr lang="en-US" sz="1400" b="0" dirty="0">
              <a:effectLst/>
            </a:endParaRPr>
          </a:p>
          <a:p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9843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5B0AD8C2-CA64-45DC-B5E0-FA242F7B1C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F42679-5731-271F-5134-0D6AE7E55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308091" y="2051887"/>
            <a:ext cx="5667529" cy="2983124"/>
          </a:xfrm>
        </p:spPr>
        <p:txBody>
          <a:bodyPr anchor="b">
            <a:normAutofit/>
          </a:bodyPr>
          <a:lstStyle/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 Results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DE0FBC4-76C2-4FA1-A14B-AF5A773FF0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36775" y="3360568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21838FE-7D65-41EB-8BD1-5B6A2A6134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80478" y="609803"/>
            <a:ext cx="2922895" cy="5638394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771DB-AF39-1FF7-96CF-C201147F0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9789" y="709684"/>
            <a:ext cx="5467477" cy="5667529"/>
          </a:xfrm>
        </p:spPr>
        <p:txBody>
          <a:bodyPr anchor="ctr">
            <a:normAutofit/>
          </a:bodyPr>
          <a:lstStyle/>
          <a:p>
            <a:pPr fontAlgn="base"/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If an area of Pakistan is hit by a drone strike the likelihood of them having a job decreases by -7.2 percentage points.</a:t>
            </a:r>
          </a:p>
          <a:p>
            <a:pPr fontAlgn="base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With a 1% increase in income there is a 0.000167 percentage point increase in likelihood of having a job.</a:t>
            </a:r>
          </a:p>
          <a:p>
            <a:pPr lvl="1" fontAlgn="base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Keynes Theory </a:t>
            </a:r>
          </a:p>
          <a:p>
            <a:pPr fontAlgn="base"/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If an area of Pakistan is hit by a drone strike and a person is in the armed forces, there is 13.8 percentage point increase in the likelihood of them having a job.</a:t>
            </a:r>
          </a:p>
          <a:p>
            <a:pPr fontAlgn="base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If an area of Pakistan is hit by a drone strike and there are people that are legislative members or managers, there is a decrease of -9.27 percentage points in the likelihood of having a job.</a:t>
            </a:r>
          </a:p>
          <a:p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23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65D3B-DEC5-08B8-ACAF-07498E015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42FE1-0AD7-331E-083A-0B2A162C7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0" y="1825624"/>
            <a:ext cx="5080000" cy="4739759"/>
          </a:xfrm>
          <a:solidFill>
            <a:schemeClr val="bg2">
              <a:lumMod val="75000"/>
            </a:schemeClr>
          </a:solidFill>
        </p:spPr>
        <p:txBody>
          <a:bodyPr>
            <a:normAutofit fontScale="92500"/>
          </a:bodyPr>
          <a:lstStyle/>
          <a:p>
            <a:pPr fontAlgn="base"/>
            <a:r>
              <a:rPr lang="en-US" b="1" dirty="0"/>
              <a:t>Some data needed to be dropped because of inconsistencies</a:t>
            </a:r>
          </a:p>
          <a:p>
            <a:pPr lvl="1" fontAlgn="base"/>
            <a:r>
              <a:rPr lang="en-US" dirty="0"/>
              <a:t>Could have been more variation and interesting findings within the data if included</a:t>
            </a:r>
          </a:p>
          <a:p>
            <a:pPr marL="457200" lvl="1" indent="0" fontAlgn="base">
              <a:buNone/>
            </a:pPr>
            <a:endParaRPr lang="en-US" dirty="0"/>
          </a:p>
          <a:p>
            <a:pPr fontAlgn="base"/>
            <a:r>
              <a:rPr lang="en-US" b="1" dirty="0"/>
              <a:t>A lot of missing data</a:t>
            </a:r>
          </a:p>
          <a:p>
            <a:pPr lvl="1" fontAlgn="base"/>
            <a:r>
              <a:rPr lang="en-US" dirty="0"/>
              <a:t>Limited the variation among people</a:t>
            </a:r>
          </a:p>
          <a:p>
            <a:pPr lvl="1" fontAlgn="base"/>
            <a:r>
              <a:rPr lang="en-US" dirty="0"/>
              <a:t>However, a lot of observations so it still showed variation</a:t>
            </a:r>
            <a:r>
              <a:rPr lang="en-US" b="0" dirty="0">
                <a:effectLst/>
              </a:rPr>
              <a:t/>
            </a:r>
            <a:br>
              <a:rPr lang="en-US" b="0" dirty="0">
                <a:effectLst/>
              </a:rPr>
            </a:br>
            <a:r>
              <a:rPr lang="en-US" b="0" dirty="0">
                <a:effectLst/>
              </a:rPr>
              <a:t/>
            </a:r>
            <a:br>
              <a:rPr lang="en-US" b="0" dirty="0">
                <a:effectLst/>
              </a:rPr>
            </a:b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537477-56EF-5335-5CB9-8252AA01F18C}"/>
              </a:ext>
            </a:extLst>
          </p:cNvPr>
          <p:cNvSpPr/>
          <p:nvPr/>
        </p:nvSpPr>
        <p:spPr>
          <a:xfrm>
            <a:off x="6096000" y="1825624"/>
            <a:ext cx="5080000" cy="4739759"/>
          </a:xfrm>
          <a:prstGeom prst="rect">
            <a:avLst/>
          </a:prstGeom>
          <a:solidFill>
            <a:srgbClr val="6FAB46"/>
          </a:solidFill>
        </p:spPr>
        <p:txBody>
          <a:bodyPr wrap="square">
            <a:sp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en-US" sz="2200" b="1" i="0" u="none" strike="noStrike" dirty="0">
                <a:effectLst/>
                <a:latin typeface="Proxima Nova"/>
              </a:rPr>
              <a:t>Household Changes</a:t>
            </a:r>
          </a:p>
          <a:p>
            <a:pPr marL="742950" lvl="1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 u="none" strike="noStrike" dirty="0">
                <a:effectLst/>
                <a:latin typeface="Proxima Nova"/>
              </a:rPr>
              <a:t>Considered and realized it was safe to assume.</a:t>
            </a:r>
          </a:p>
          <a:p>
            <a:pPr marL="742950" lvl="1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Proxima Nova"/>
            </a:endParaRPr>
          </a:p>
          <a:p>
            <a:pPr lvl="1" fontAlgn="base">
              <a:spcAft>
                <a:spcPts val="1200"/>
              </a:spcAft>
            </a:pPr>
            <a:endParaRPr lang="en-US" sz="2200" b="0" i="0" u="none" strike="noStrike" dirty="0">
              <a:effectLst/>
              <a:latin typeface="Proxima Nova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US" sz="2200" b="1" i="0" u="none" strike="noStrike" dirty="0">
                <a:effectLst/>
                <a:latin typeface="Proxima Nova"/>
              </a:rPr>
              <a:t>Reliability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US" sz="2200" b="0" i="0" u="none" strike="noStrike" dirty="0">
                <a:effectLst/>
                <a:latin typeface="Proxima Nova"/>
              </a:rPr>
              <a:t>Government corruption</a:t>
            </a:r>
          </a:p>
          <a:p>
            <a:pPr marL="742950" lvl="1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200" b="0" i="0" u="none" strike="noStrike" dirty="0">
                <a:effectLst/>
                <a:latin typeface="Proxima Nova"/>
              </a:rPr>
              <a:t>Biasness </a:t>
            </a:r>
            <a:endParaRPr lang="en-US" sz="2200" dirty="0">
              <a:latin typeface="Proxima Nova"/>
            </a:endParaRPr>
          </a:p>
          <a:p>
            <a:pPr marL="742950" lvl="1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200" b="0" i="0" u="none" strike="noStrike" dirty="0">
              <a:effectLst/>
              <a:latin typeface="Proxima Nova"/>
            </a:endParaRPr>
          </a:p>
          <a:p>
            <a:pPr marL="742950" lvl="1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200" b="0" i="0" u="none" strike="noStrike" dirty="0">
              <a:effectLst/>
              <a:latin typeface="Proxima Nova"/>
            </a:endParaRPr>
          </a:p>
          <a:p>
            <a:pPr marL="742950" lvl="1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2553305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D0E8E8-C530-4B2D-A01A-CCD47590B6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AC503-8162-59E6-C2C4-E8B67E225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1091821"/>
            <a:ext cx="3801581" cy="4674358"/>
          </a:xfrm>
        </p:spPr>
        <p:txBody>
          <a:bodyPr anchor="ctr">
            <a:normAutofit/>
          </a:bodyPr>
          <a:lstStyle/>
          <a:p>
            <a:r>
              <a:rPr lang="en-US" sz="6100">
                <a:solidFill>
                  <a:schemeClr val="tx1">
                    <a:lumMod val="85000"/>
                    <a:lumOff val="15000"/>
                  </a:schemeClr>
                </a:solidFill>
              </a:rPr>
              <a:t>Economic Conclusion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3472F09-8E00-4E02-9034-0A382CF663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15915" y="727306"/>
            <a:ext cx="4639824" cy="4639824"/>
          </a:xfrm>
          <a:custGeom>
            <a:avLst/>
            <a:gdLst>
              <a:gd name="connsiteX0" fmla="*/ 2319912 w 4639824"/>
              <a:gd name="connsiteY0" fmla="*/ 0 h 4639824"/>
              <a:gd name="connsiteX1" fmla="*/ 4639824 w 4639824"/>
              <a:gd name="connsiteY1" fmla="*/ 2319912 h 4639824"/>
              <a:gd name="connsiteX2" fmla="*/ 2319912 w 4639824"/>
              <a:gd name="connsiteY2" fmla="*/ 4639824 h 4639824"/>
              <a:gd name="connsiteX3" fmla="*/ 0 w 4639824"/>
              <a:gd name="connsiteY3" fmla="*/ 2319912 h 4639824"/>
              <a:gd name="connsiteX4" fmla="*/ 2319912 w 4639824"/>
              <a:gd name="connsiteY4" fmla="*/ 0 h 463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9824" h="4639824">
                <a:moveTo>
                  <a:pt x="2319912" y="0"/>
                </a:moveTo>
                <a:cubicBezTo>
                  <a:pt x="3601164" y="0"/>
                  <a:pt x="4639824" y="1038660"/>
                  <a:pt x="4639824" y="2319912"/>
                </a:cubicBezTo>
                <a:cubicBezTo>
                  <a:pt x="4639824" y="3601164"/>
                  <a:pt x="3601164" y="4639824"/>
                  <a:pt x="2319912" y="4639824"/>
                </a:cubicBezTo>
                <a:cubicBezTo>
                  <a:pt x="1038660" y="4639824"/>
                  <a:pt x="0" y="3601164"/>
                  <a:pt x="0" y="2319912"/>
                </a:cubicBezTo>
                <a:cubicBezTo>
                  <a:pt x="0" y="1038660"/>
                  <a:pt x="1038660" y="0"/>
                  <a:pt x="2319912" y="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A077B8-7326-4434-87ED-77DF3CF3DC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7227" y="1253852"/>
            <a:ext cx="457200" cy="45720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79CDED1-AC9C-4A80-B334-1309DEAD54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480791" y="0"/>
            <a:ext cx="2229415" cy="1711051"/>
          </a:xfrm>
          <a:custGeom>
            <a:avLst/>
            <a:gdLst>
              <a:gd name="connsiteX0" fmla="*/ 1731031 w 2229415"/>
              <a:gd name="connsiteY0" fmla="*/ 1711051 h 1711051"/>
              <a:gd name="connsiteX1" fmla="*/ 2229415 w 2229415"/>
              <a:gd name="connsiteY1" fmla="*/ 1711051 h 1711051"/>
              <a:gd name="connsiteX2" fmla="*/ 2220570 w 2229415"/>
              <a:gd name="connsiteY2" fmla="*/ 1665525 h 1711051"/>
              <a:gd name="connsiteX3" fmla="*/ 118985 w 2229415"/>
              <a:gd name="connsiteY3" fmla="*/ 3008 h 1711051"/>
              <a:gd name="connsiteX4" fmla="*/ 0 w 2229415"/>
              <a:gd name="connsiteY4" fmla="*/ 0 h 1711051"/>
              <a:gd name="connsiteX5" fmla="*/ 0 w 2229415"/>
              <a:gd name="connsiteY5" fmla="*/ 474250 h 1711051"/>
              <a:gd name="connsiteX6" fmla="*/ 187921 w 2229415"/>
              <a:gd name="connsiteY6" fmla="*/ 483739 h 1711051"/>
              <a:gd name="connsiteX7" fmla="*/ 1656728 w 2229415"/>
              <a:gd name="connsiteY7" fmla="*/ 1515386 h 171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9415" h="1711051">
                <a:moveTo>
                  <a:pt x="1731031" y="1711051"/>
                </a:moveTo>
                <a:lnTo>
                  <a:pt x="2229415" y="1711051"/>
                </a:lnTo>
                <a:lnTo>
                  <a:pt x="2220570" y="1665525"/>
                </a:lnTo>
                <a:cubicBezTo>
                  <a:pt x="1951414" y="739745"/>
                  <a:pt x="1119014" y="53700"/>
                  <a:pt x="118985" y="3008"/>
                </a:cubicBezTo>
                <a:lnTo>
                  <a:pt x="0" y="0"/>
                </a:lnTo>
                <a:lnTo>
                  <a:pt x="0" y="474250"/>
                </a:lnTo>
                <a:lnTo>
                  <a:pt x="187921" y="483739"/>
                </a:lnTo>
                <a:cubicBezTo>
                  <a:pt x="836687" y="549625"/>
                  <a:pt x="1385706" y="952924"/>
                  <a:pt x="1656728" y="151538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961BDC-5B67-481B-B628-6C15F47245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88704" y="3819513"/>
            <a:ext cx="731520" cy="731520"/>
          </a:xfrm>
          <a:prstGeom prst="ellipse">
            <a:avLst/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CC263E-5CD3-42BB-99F8-3C062C4B56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50573" y="4944229"/>
            <a:ext cx="1645920" cy="1645920"/>
          </a:xfrm>
          <a:prstGeom prst="ellipse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EF5DB-7EC5-6307-B13B-44868BB6D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3797" y="1607353"/>
            <a:ext cx="3582537" cy="333687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FFFFFF"/>
                </a:solidFill>
              </a:rPr>
              <a:t>Next Steps:</a:t>
            </a:r>
            <a:endParaRPr lang="en-US" sz="1800" b="0" dirty="0">
              <a:solidFill>
                <a:srgbClr val="FFFFFF"/>
              </a:solidFill>
              <a:effectLst/>
            </a:endParaRPr>
          </a:p>
          <a:p>
            <a:pPr fontAlgn="base"/>
            <a:r>
              <a:rPr lang="en-US" sz="1800" dirty="0">
                <a:solidFill>
                  <a:srgbClr val="FFFFFF"/>
                </a:solidFill>
              </a:rPr>
              <a:t>Need to conduct </a:t>
            </a:r>
            <a:r>
              <a:rPr lang="en-US" sz="1800" dirty="0" err="1">
                <a:solidFill>
                  <a:srgbClr val="FFFFFF"/>
                </a:solidFill>
              </a:rPr>
              <a:t>Probit</a:t>
            </a:r>
            <a:r>
              <a:rPr lang="en-US" sz="1800" dirty="0">
                <a:solidFill>
                  <a:srgbClr val="FFFFFF"/>
                </a:solidFill>
              </a:rPr>
              <a:t>/Logit</a:t>
            </a:r>
          </a:p>
          <a:p>
            <a:pPr fontAlgn="base"/>
            <a:r>
              <a:rPr lang="en-US" sz="1800" dirty="0">
                <a:solidFill>
                  <a:srgbClr val="FFFFFF"/>
                </a:solidFill>
              </a:rPr>
              <a:t>Robustness checks by adding more regressors</a:t>
            </a:r>
          </a:p>
          <a:p>
            <a:pPr marL="0" indent="0">
              <a:buNone/>
            </a:pPr>
            <a:r>
              <a:rPr lang="en-US" sz="1800" b="0" dirty="0">
                <a:solidFill>
                  <a:srgbClr val="FFFFFF"/>
                </a:solidFill>
                <a:effectLst/>
              </a:rPr>
              <a:t/>
            </a:r>
            <a:br>
              <a:rPr lang="en-US" sz="1800" b="0" dirty="0">
                <a:solidFill>
                  <a:srgbClr val="FFFFFF"/>
                </a:solidFill>
                <a:effectLst/>
              </a:rPr>
            </a:br>
            <a:r>
              <a:rPr lang="en-US" sz="1800" b="1" dirty="0">
                <a:solidFill>
                  <a:srgbClr val="FFFFFF"/>
                </a:solidFill>
              </a:rPr>
              <a:t>Further Research</a:t>
            </a:r>
            <a:endParaRPr lang="en-US" sz="1800" b="0" dirty="0">
              <a:solidFill>
                <a:srgbClr val="FFFFFF"/>
              </a:solidFill>
              <a:effectLst/>
            </a:endParaRPr>
          </a:p>
          <a:p>
            <a:pPr fontAlgn="base"/>
            <a:r>
              <a:rPr lang="en-US" sz="1800" dirty="0">
                <a:solidFill>
                  <a:srgbClr val="FFFFFF"/>
                </a:solidFill>
              </a:rPr>
              <a:t>Deeper connection with job status drone strike and Terrorism </a:t>
            </a:r>
          </a:p>
          <a:p>
            <a:pPr fontAlgn="base"/>
            <a:r>
              <a:rPr lang="en-US" sz="1800" dirty="0">
                <a:solidFill>
                  <a:srgbClr val="FFFFFF"/>
                </a:solidFill>
              </a:rPr>
              <a:t>Personal Living Standard </a:t>
            </a:r>
          </a:p>
          <a:p>
            <a:pPr fontAlgn="base"/>
            <a:r>
              <a:rPr lang="en-US" sz="1800" dirty="0">
                <a:solidFill>
                  <a:srgbClr val="FFFFFF"/>
                </a:solidFill>
              </a:rPr>
              <a:t>Impact on health</a:t>
            </a:r>
          </a:p>
          <a:p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23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84769FE-1656-422F-86E1-8C1B16C27B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B249F6D-244F-494A-98B9-5CC7413C4F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15760" y="682754"/>
            <a:ext cx="5492493" cy="5492493"/>
          </a:xfrm>
          <a:custGeom>
            <a:avLst/>
            <a:gdLst>
              <a:gd name="connsiteX0" fmla="*/ 2746247 w 5492493"/>
              <a:gd name="connsiteY0" fmla="*/ 0 h 5492493"/>
              <a:gd name="connsiteX1" fmla="*/ 5492493 w 5492493"/>
              <a:gd name="connsiteY1" fmla="*/ 2746247 h 5492493"/>
              <a:gd name="connsiteX2" fmla="*/ 2746247 w 5492493"/>
              <a:gd name="connsiteY2" fmla="*/ 5492493 h 5492493"/>
              <a:gd name="connsiteX3" fmla="*/ 0 w 5492493"/>
              <a:gd name="connsiteY3" fmla="*/ 2746247 h 5492493"/>
              <a:gd name="connsiteX4" fmla="*/ 2746247 w 5492493"/>
              <a:gd name="connsiteY4" fmla="*/ 0 h 5492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2493" h="5492493">
                <a:moveTo>
                  <a:pt x="2746247" y="0"/>
                </a:moveTo>
                <a:cubicBezTo>
                  <a:pt x="4262957" y="0"/>
                  <a:pt x="5492493" y="1229536"/>
                  <a:pt x="5492493" y="2746247"/>
                </a:cubicBezTo>
                <a:cubicBezTo>
                  <a:pt x="5492493" y="4262957"/>
                  <a:pt x="4262957" y="5492493"/>
                  <a:pt x="2746247" y="5492493"/>
                </a:cubicBezTo>
                <a:cubicBezTo>
                  <a:pt x="1229536" y="5492493"/>
                  <a:pt x="0" y="4262957"/>
                  <a:pt x="0" y="2746247"/>
                </a:cubicBezTo>
                <a:cubicBezTo>
                  <a:pt x="0" y="1229536"/>
                  <a:pt x="1229536" y="0"/>
                  <a:pt x="2746247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06C536E-6ECA-4211-AF8C-A2671C484D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34260" y="5435945"/>
            <a:ext cx="435428" cy="435428"/>
          </a:xfrm>
          <a:prstGeom prst="ellipse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EAA70EA-2201-4F5D-AF08-58CFF851CC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011593" y="3567390"/>
            <a:ext cx="2311806" cy="2303982"/>
          </a:xfrm>
          <a:custGeom>
            <a:avLst/>
            <a:gdLst>
              <a:gd name="connsiteX0" fmla="*/ 0 w 3108399"/>
              <a:gd name="connsiteY0" fmla="*/ 0 h 3097879"/>
              <a:gd name="connsiteX1" fmla="*/ 159985 w 3108399"/>
              <a:gd name="connsiteY1" fmla="*/ 4045 h 3097879"/>
              <a:gd name="connsiteX2" fmla="*/ 3092907 w 3108399"/>
              <a:gd name="connsiteY2" fmla="*/ 2791087 h 3097879"/>
              <a:gd name="connsiteX3" fmla="*/ 3108399 w 3108399"/>
              <a:gd name="connsiteY3" fmla="*/ 3097879 h 3097879"/>
              <a:gd name="connsiteX4" fmla="*/ 2470733 w 3108399"/>
              <a:gd name="connsiteY4" fmla="*/ 3097879 h 3097879"/>
              <a:gd name="connsiteX5" fmla="*/ 2458534 w 3108399"/>
              <a:gd name="connsiteY5" fmla="*/ 2856285 h 3097879"/>
              <a:gd name="connsiteX6" fmla="*/ 252674 w 3108399"/>
              <a:gd name="connsiteY6" fmla="*/ 650424 h 3097879"/>
              <a:gd name="connsiteX7" fmla="*/ 0 w 3108399"/>
              <a:gd name="connsiteY7" fmla="*/ 637665 h 3097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8399" h="3097879">
                <a:moveTo>
                  <a:pt x="0" y="0"/>
                </a:moveTo>
                <a:lnTo>
                  <a:pt x="159985" y="4045"/>
                </a:lnTo>
                <a:cubicBezTo>
                  <a:pt x="1696687" y="81941"/>
                  <a:pt x="2939004" y="1275632"/>
                  <a:pt x="3092907" y="2791087"/>
                </a:cubicBezTo>
                <a:lnTo>
                  <a:pt x="3108399" y="3097879"/>
                </a:lnTo>
                <a:lnTo>
                  <a:pt x="2470733" y="3097879"/>
                </a:lnTo>
                <a:lnTo>
                  <a:pt x="2458534" y="2856285"/>
                </a:lnTo>
                <a:cubicBezTo>
                  <a:pt x="2340416" y="1693197"/>
                  <a:pt x="1415762" y="768542"/>
                  <a:pt x="252674" y="650424"/>
                </a:cubicBezTo>
                <a:lnTo>
                  <a:pt x="0" y="63766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4A9F7C-9DB7-8AFA-B316-F9B724646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8316" y="1431042"/>
            <a:ext cx="4055899" cy="3995916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</a:rPr>
              <a:t>Humanitarian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7E46C-2FFC-32DD-45C8-CE1A13B09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597" y="853911"/>
            <a:ext cx="4794885" cy="5426958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Precision that is associated with the thought of drone strikes is not justified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Civilians’ mental health may deteriorate 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Infringement of Human Rights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ethics of the use of drone strikes is questioned because of the demolition that is caused by drone strikes</a:t>
            </a:r>
          </a:p>
        </p:txBody>
      </p:sp>
    </p:spTree>
    <p:extLst>
      <p:ext uri="{BB962C8B-B14F-4D97-AF65-F5344CB8AC3E}">
        <p14:creationId xmlns:p14="http://schemas.microsoft.com/office/powerpoint/2010/main" val="114463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BFB58-0909-3609-6C29-32DF7A3E3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16993"/>
            <a:ext cx="9144000" cy="1624013"/>
          </a:xfrm>
        </p:spPr>
        <p:txBody>
          <a:bodyPr>
            <a:normAutofit fontScale="90000"/>
          </a:bodyPr>
          <a:lstStyle/>
          <a:p>
            <a:r>
              <a:rPr lang="en-US" dirty="0"/>
              <a:t>THE ECONOMIC IMPACT OF U.S. DRONE STRIKES ON PAKISTAN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CBB33-A67F-6CAA-6CDB-6854276B9E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0442" y="5780994"/>
            <a:ext cx="4031115" cy="16240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 err="1"/>
              <a:t>Cavika</a:t>
            </a:r>
            <a:r>
              <a:rPr lang="en-US" sz="1600" dirty="0"/>
              <a:t> </a:t>
            </a:r>
            <a:r>
              <a:rPr lang="en-US" sz="1600" dirty="0" err="1"/>
              <a:t>Prashad</a:t>
            </a:r>
            <a:endParaRPr lang="en-US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BA Economics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Dr. Matthew Bolton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Department of Economics, Pace University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B3BDEC-4D2D-0BD8-3F8F-5678425C4F1C}"/>
              </a:ext>
            </a:extLst>
          </p:cNvPr>
          <p:cNvCxnSpPr/>
          <p:nvPr/>
        </p:nvCxnSpPr>
        <p:spPr>
          <a:xfrm>
            <a:off x="1481137" y="2085975"/>
            <a:ext cx="91868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D1C02F-A546-183C-7E81-26FD021CB8D5}"/>
              </a:ext>
            </a:extLst>
          </p:cNvPr>
          <p:cNvCxnSpPr/>
          <p:nvPr/>
        </p:nvCxnSpPr>
        <p:spPr>
          <a:xfrm>
            <a:off x="1481136" y="4710112"/>
            <a:ext cx="91868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246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D0E8E8-C530-4B2D-A01A-CCD47590B6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327E05-A7EF-4E1C-8C2C-4B4409A18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4762" y="0"/>
            <a:ext cx="6067238" cy="6858000"/>
          </a:xfrm>
          <a:custGeom>
            <a:avLst/>
            <a:gdLst>
              <a:gd name="connsiteX0" fmla="*/ 1619628 w 6067238"/>
              <a:gd name="connsiteY0" fmla="*/ 0 h 6858000"/>
              <a:gd name="connsiteX1" fmla="*/ 6067238 w 6067238"/>
              <a:gd name="connsiteY1" fmla="*/ 0 h 6858000"/>
              <a:gd name="connsiteX2" fmla="*/ 6067238 w 6067238"/>
              <a:gd name="connsiteY2" fmla="*/ 6858000 h 6858000"/>
              <a:gd name="connsiteX3" fmla="*/ 1619627 w 6067238"/>
              <a:gd name="connsiteY3" fmla="*/ 6858000 h 6858000"/>
              <a:gd name="connsiteX4" fmla="*/ 1615622 w 6067238"/>
              <a:gd name="connsiteY4" fmla="*/ 6854853 h 6858000"/>
              <a:gd name="connsiteX5" fmla="*/ 0 w 6067238"/>
              <a:gd name="connsiteY5" fmla="*/ 3429000 h 6858000"/>
              <a:gd name="connsiteX6" fmla="*/ 1615622 w 6067238"/>
              <a:gd name="connsiteY6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67238" h="6858000">
                <a:moveTo>
                  <a:pt x="1619628" y="0"/>
                </a:moveTo>
                <a:lnTo>
                  <a:pt x="6067238" y="0"/>
                </a:lnTo>
                <a:lnTo>
                  <a:pt x="6067238" y="6858000"/>
                </a:lnTo>
                <a:lnTo>
                  <a:pt x="1619627" y="6858000"/>
                </a:lnTo>
                <a:lnTo>
                  <a:pt x="1615622" y="6854853"/>
                </a:lnTo>
                <a:cubicBezTo>
                  <a:pt x="628921" y="6040555"/>
                  <a:pt x="0" y="4808224"/>
                  <a:pt x="0" y="3429000"/>
                </a:cubicBezTo>
                <a:cubicBezTo>
                  <a:pt x="0" y="2049777"/>
                  <a:pt x="628921" y="817446"/>
                  <a:pt x="1615622" y="314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2DDB937-68D3-4159-B17C-BE48C5DBD3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75957" y="0"/>
            <a:ext cx="2472664" cy="6858000"/>
          </a:xfrm>
          <a:custGeom>
            <a:avLst/>
            <a:gdLst>
              <a:gd name="connsiteX0" fmla="*/ 1056708 w 2472664"/>
              <a:gd name="connsiteY0" fmla="*/ 0 h 6858000"/>
              <a:gd name="connsiteX1" fmla="*/ 2472664 w 2472664"/>
              <a:gd name="connsiteY1" fmla="*/ 0 h 6858000"/>
              <a:gd name="connsiteX2" fmla="*/ 2400427 w 2472664"/>
              <a:gd name="connsiteY2" fmla="*/ 75768 h 6858000"/>
              <a:gd name="connsiteX3" fmla="*/ 1104861 w 2472664"/>
              <a:gd name="connsiteY3" fmla="*/ 3429000 h 6858000"/>
              <a:gd name="connsiteX4" fmla="*/ 2400427 w 2472664"/>
              <a:gd name="connsiteY4" fmla="*/ 6782233 h 6858000"/>
              <a:gd name="connsiteX5" fmla="*/ 2472664 w 2472664"/>
              <a:gd name="connsiteY5" fmla="*/ 6858000 h 6858000"/>
              <a:gd name="connsiteX6" fmla="*/ 1056708 w 2472664"/>
              <a:gd name="connsiteY6" fmla="*/ 6858000 h 6858000"/>
              <a:gd name="connsiteX7" fmla="*/ 1040416 w 2472664"/>
              <a:gd name="connsiteY7" fmla="*/ 6835090 h 6858000"/>
              <a:gd name="connsiteX8" fmla="*/ 0 w 2472664"/>
              <a:gd name="connsiteY8" fmla="*/ 3429000 h 6858000"/>
              <a:gd name="connsiteX9" fmla="*/ 1040416 w 2472664"/>
              <a:gd name="connsiteY9" fmla="*/ 229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72664" h="6858000">
                <a:moveTo>
                  <a:pt x="1056708" y="0"/>
                </a:moveTo>
                <a:lnTo>
                  <a:pt x="2472664" y="0"/>
                </a:lnTo>
                <a:lnTo>
                  <a:pt x="2400427" y="75768"/>
                </a:lnTo>
                <a:cubicBezTo>
                  <a:pt x="1595469" y="961418"/>
                  <a:pt x="1104861" y="2137915"/>
                  <a:pt x="1104861" y="3429000"/>
                </a:cubicBezTo>
                <a:cubicBezTo>
                  <a:pt x="1104861" y="4720086"/>
                  <a:pt x="1595469" y="5896583"/>
                  <a:pt x="2400427" y="6782233"/>
                </a:cubicBezTo>
                <a:lnTo>
                  <a:pt x="2472664" y="6858000"/>
                </a:lnTo>
                <a:lnTo>
                  <a:pt x="1056708" y="6858000"/>
                </a:lnTo>
                <a:lnTo>
                  <a:pt x="1040416" y="6835090"/>
                </a:lnTo>
                <a:cubicBezTo>
                  <a:pt x="383551" y="5862802"/>
                  <a:pt x="0" y="4690693"/>
                  <a:pt x="0" y="3429000"/>
                </a:cubicBezTo>
                <a:cubicBezTo>
                  <a:pt x="0" y="2167308"/>
                  <a:pt x="383551" y="995199"/>
                  <a:pt x="1040416" y="2291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F31CA7-3F81-A8B0-FEC2-0E54A8D25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1091821"/>
            <a:ext cx="3757229" cy="4674358"/>
          </a:xfrm>
        </p:spPr>
        <p:txBody>
          <a:bodyPr anchor="ctr">
            <a:normAutofit/>
          </a:bodyPr>
          <a:lstStyle/>
          <a:p>
            <a: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  <a:t>Policy Change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3CFD3CC-5F48-4351-92B2-B8D02F08E4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03038" y="1992863"/>
            <a:ext cx="1488962" cy="2872274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A6935-493E-E4ED-32C4-D9F9CE83C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5436" y="929391"/>
            <a:ext cx="3747603" cy="4836788"/>
          </a:xfrm>
        </p:spPr>
        <p:txBody>
          <a:bodyPr anchor="ctr"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Drone policies should be altered in a way that considers the well-being of the civilians of the region</a:t>
            </a:r>
          </a:p>
          <a:p>
            <a:r>
              <a:rPr lang="en-US" sz="1800" dirty="0">
                <a:solidFill>
                  <a:schemeClr val="bg1"/>
                </a:solidFill>
              </a:rPr>
              <a:t>More punitive measures in place that ensure that IHL is followed</a:t>
            </a:r>
          </a:p>
          <a:p>
            <a:r>
              <a:rPr lang="en-US" sz="1800" dirty="0">
                <a:solidFill>
                  <a:schemeClr val="bg1"/>
                </a:solidFill>
              </a:rPr>
              <a:t>U.S. and victim country should work to create jobs for the civilians that were impacted by the drone strikes</a:t>
            </a:r>
          </a:p>
          <a:p>
            <a:r>
              <a:rPr lang="en-US" sz="1800" dirty="0">
                <a:solidFill>
                  <a:schemeClr val="bg1"/>
                </a:solidFill>
              </a:rPr>
              <a:t>U.S. should assist in rebuilding and creating industries that would increase employment </a:t>
            </a:r>
          </a:p>
          <a:p>
            <a:r>
              <a:rPr lang="en-US" sz="1800" dirty="0">
                <a:solidFill>
                  <a:schemeClr val="bg1"/>
                </a:solidFill>
              </a:rPr>
              <a:t>US should be required to accurately account for civilian death</a:t>
            </a:r>
          </a:p>
        </p:txBody>
      </p:sp>
    </p:spTree>
    <p:extLst>
      <p:ext uri="{BB962C8B-B14F-4D97-AF65-F5344CB8AC3E}">
        <p14:creationId xmlns:p14="http://schemas.microsoft.com/office/powerpoint/2010/main" val="2886413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8C1BCA-247F-4480-B78C-924FEBA5CD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493EBE-F539-D623-B3C4-64285D81C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4655" y="993913"/>
            <a:ext cx="4013877" cy="40216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 for Listening!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E37057-BDB6-4452-836A-27973D54F2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71106" cy="4631426"/>
          </a:xfrm>
          <a:custGeom>
            <a:avLst/>
            <a:gdLst>
              <a:gd name="connsiteX0" fmla="*/ 0 w 5471106"/>
              <a:gd name="connsiteY0" fmla="*/ 3301451 h 4631426"/>
              <a:gd name="connsiteX1" fmla="*/ 125703 w 5471106"/>
              <a:gd name="connsiteY1" fmla="*/ 3469551 h 4631426"/>
              <a:gd name="connsiteX2" fmla="*/ 584138 w 5471106"/>
              <a:gd name="connsiteY2" fmla="*/ 3917166 h 4631426"/>
              <a:gd name="connsiteX3" fmla="*/ 716463 w 5471106"/>
              <a:gd name="connsiteY3" fmla="*/ 4010064 h 4631426"/>
              <a:gd name="connsiteX4" fmla="*/ 705202 w 5471106"/>
              <a:gd name="connsiteY4" fmla="*/ 4016176 h 4631426"/>
              <a:gd name="connsiteX5" fmla="*/ 671370 w 5471106"/>
              <a:gd name="connsiteY5" fmla="*/ 4044091 h 4631426"/>
              <a:gd name="connsiteX6" fmla="*/ 656526 w 5471106"/>
              <a:gd name="connsiteY6" fmla="*/ 4066106 h 4631426"/>
              <a:gd name="connsiteX7" fmla="*/ 534490 w 5471106"/>
              <a:gd name="connsiteY7" fmla="*/ 3980431 h 4631426"/>
              <a:gd name="connsiteX8" fmla="*/ 63650 w 5471106"/>
              <a:gd name="connsiteY8" fmla="*/ 3520703 h 4631426"/>
              <a:gd name="connsiteX9" fmla="*/ 0 w 5471106"/>
              <a:gd name="connsiteY9" fmla="*/ 3435586 h 4631426"/>
              <a:gd name="connsiteX10" fmla="*/ 4933182 w 5471106"/>
              <a:gd name="connsiteY10" fmla="*/ 0 h 4631426"/>
              <a:gd name="connsiteX11" fmla="*/ 5027180 w 5471106"/>
              <a:gd name="connsiteY11" fmla="*/ 0 h 4631426"/>
              <a:gd name="connsiteX12" fmla="*/ 5102720 w 5471106"/>
              <a:gd name="connsiteY12" fmla="*/ 124342 h 4631426"/>
              <a:gd name="connsiteX13" fmla="*/ 5471106 w 5471106"/>
              <a:gd name="connsiteY13" fmla="*/ 1579210 h 4631426"/>
              <a:gd name="connsiteX14" fmla="*/ 2418889 w 5471106"/>
              <a:gd name="connsiteY14" fmla="*/ 4631426 h 4631426"/>
              <a:gd name="connsiteX15" fmla="*/ 1095627 w 5471106"/>
              <a:gd name="connsiteY15" fmla="*/ 4330445 h 4631426"/>
              <a:gd name="connsiteX16" fmla="*/ 1039194 w 5471106"/>
              <a:gd name="connsiteY16" fmla="*/ 4301325 h 4631426"/>
              <a:gd name="connsiteX17" fmla="*/ 1043650 w 5471106"/>
              <a:gd name="connsiteY17" fmla="*/ 4294717 h 4631426"/>
              <a:gd name="connsiteX18" fmla="*/ 1056970 w 5471106"/>
              <a:gd name="connsiteY18" fmla="*/ 4251806 h 4631426"/>
              <a:gd name="connsiteX19" fmla="*/ 1060016 w 5471106"/>
              <a:gd name="connsiteY19" fmla="*/ 4221593 h 4631426"/>
              <a:gd name="connsiteX20" fmla="*/ 1130491 w 5471106"/>
              <a:gd name="connsiteY20" fmla="*/ 4257958 h 4631426"/>
              <a:gd name="connsiteX21" fmla="*/ 2418889 w 5471106"/>
              <a:gd name="connsiteY21" fmla="*/ 4551009 h 4631426"/>
              <a:gd name="connsiteX22" fmla="*/ 5390689 w 5471106"/>
              <a:gd name="connsiteY22" fmla="*/ 1579210 h 4631426"/>
              <a:gd name="connsiteX23" fmla="*/ 5032009 w 5471106"/>
              <a:gd name="connsiteY23" fmla="*/ 162673 h 463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71106" h="4631426">
                <a:moveTo>
                  <a:pt x="0" y="3301451"/>
                </a:moveTo>
                <a:lnTo>
                  <a:pt x="125703" y="3469551"/>
                </a:lnTo>
                <a:cubicBezTo>
                  <a:pt x="261971" y="3634670"/>
                  <a:pt x="415728" y="3784820"/>
                  <a:pt x="584138" y="3917166"/>
                </a:cubicBezTo>
                <a:lnTo>
                  <a:pt x="716463" y="4010064"/>
                </a:lnTo>
                <a:lnTo>
                  <a:pt x="705202" y="4016176"/>
                </a:lnTo>
                <a:cubicBezTo>
                  <a:pt x="693040" y="4024393"/>
                  <a:pt x="681712" y="4033748"/>
                  <a:pt x="671370" y="4044091"/>
                </a:cubicBezTo>
                <a:lnTo>
                  <a:pt x="656526" y="4066106"/>
                </a:lnTo>
                <a:lnTo>
                  <a:pt x="534490" y="3980431"/>
                </a:lnTo>
                <a:cubicBezTo>
                  <a:pt x="361523" y="3844503"/>
                  <a:pt x="203605" y="3690290"/>
                  <a:pt x="63650" y="3520703"/>
                </a:cubicBezTo>
                <a:lnTo>
                  <a:pt x="0" y="3435586"/>
                </a:lnTo>
                <a:close/>
                <a:moveTo>
                  <a:pt x="4933182" y="0"/>
                </a:moveTo>
                <a:lnTo>
                  <a:pt x="5027180" y="0"/>
                </a:lnTo>
                <a:lnTo>
                  <a:pt x="5102720" y="124342"/>
                </a:lnTo>
                <a:cubicBezTo>
                  <a:pt x="5337656" y="556821"/>
                  <a:pt x="5471106" y="1052431"/>
                  <a:pt x="5471106" y="1579210"/>
                </a:cubicBezTo>
                <a:cubicBezTo>
                  <a:pt x="5471106" y="3264903"/>
                  <a:pt x="4104582" y="4631426"/>
                  <a:pt x="2418889" y="4631426"/>
                </a:cubicBezTo>
                <a:cubicBezTo>
                  <a:pt x="1944788" y="4631426"/>
                  <a:pt x="1495934" y="4523332"/>
                  <a:pt x="1095627" y="4330445"/>
                </a:cubicBezTo>
                <a:lnTo>
                  <a:pt x="1039194" y="4301325"/>
                </a:lnTo>
                <a:lnTo>
                  <a:pt x="1043650" y="4294717"/>
                </a:lnTo>
                <a:cubicBezTo>
                  <a:pt x="1049433" y="4281042"/>
                  <a:pt x="1053925" y="4266687"/>
                  <a:pt x="1056970" y="4251806"/>
                </a:cubicBezTo>
                <a:lnTo>
                  <a:pt x="1060016" y="4221593"/>
                </a:lnTo>
                <a:lnTo>
                  <a:pt x="1130491" y="4257958"/>
                </a:lnTo>
                <a:cubicBezTo>
                  <a:pt x="1520251" y="4445763"/>
                  <a:pt x="1957279" y="4551009"/>
                  <a:pt x="2418889" y="4551009"/>
                </a:cubicBezTo>
                <a:cubicBezTo>
                  <a:pt x="4060169" y="4551009"/>
                  <a:pt x="5390689" y="3220490"/>
                  <a:pt x="5390689" y="1579210"/>
                </a:cubicBezTo>
                <a:cubicBezTo>
                  <a:pt x="5390689" y="1066310"/>
                  <a:pt x="5260755" y="583758"/>
                  <a:pt x="5032009" y="162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1A3A707-72D6-4BAB-8187-F8204F4EDC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8530" y="1774620"/>
            <a:ext cx="3780042" cy="3780042"/>
          </a:xfrm>
          <a:custGeom>
            <a:avLst/>
            <a:gdLst>
              <a:gd name="connsiteX0" fmla="*/ 2054781 w 4109561"/>
              <a:gd name="connsiteY0" fmla="*/ 0 h 4109561"/>
              <a:gd name="connsiteX1" fmla="*/ 4109561 w 4109561"/>
              <a:gd name="connsiteY1" fmla="*/ 2054781 h 4109561"/>
              <a:gd name="connsiteX2" fmla="*/ 2054781 w 4109561"/>
              <a:gd name="connsiteY2" fmla="*/ 4109561 h 4109561"/>
              <a:gd name="connsiteX3" fmla="*/ 0 w 4109561"/>
              <a:gd name="connsiteY3" fmla="*/ 2054781 h 4109561"/>
              <a:gd name="connsiteX4" fmla="*/ 2054781 w 4109561"/>
              <a:gd name="connsiteY4" fmla="*/ 0 h 410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9561" h="4109561">
                <a:moveTo>
                  <a:pt x="2054781" y="0"/>
                </a:moveTo>
                <a:cubicBezTo>
                  <a:pt x="3189605" y="0"/>
                  <a:pt x="4109561" y="919957"/>
                  <a:pt x="4109561" y="2054781"/>
                </a:cubicBezTo>
                <a:cubicBezTo>
                  <a:pt x="4109561" y="3189605"/>
                  <a:pt x="3189605" y="4109561"/>
                  <a:pt x="2054781" y="4109561"/>
                </a:cubicBezTo>
                <a:cubicBezTo>
                  <a:pt x="919957" y="4109561"/>
                  <a:pt x="0" y="3189605"/>
                  <a:pt x="0" y="2054781"/>
                </a:cubicBezTo>
                <a:cubicBezTo>
                  <a:pt x="0" y="919957"/>
                  <a:pt x="919957" y="0"/>
                  <a:pt x="2054781" y="0"/>
                </a:cubicBezTo>
                <a:close/>
              </a:path>
            </a:pathLst>
          </a:custGeom>
          <a:solidFill>
            <a:schemeClr val="bg1">
              <a:alpha val="2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83411D-901F-4574-9926-33415AA921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3450" y="1713004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AB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2DB35-FC7A-FBE4-4230-3EC4AE626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-203200"/>
            <a:ext cx="10515600" cy="1325563"/>
          </a:xfrm>
        </p:spPr>
        <p:txBody>
          <a:bodyPr/>
          <a:lstStyle/>
          <a:p>
            <a:r>
              <a:rPr lang="en-US" b="1" dirty="0"/>
              <a:t>Bibliography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A5EC9-E810-B717-6E3C-58C4328ED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" y="889000"/>
            <a:ext cx="11988800" cy="5791199"/>
          </a:xfrm>
        </p:spPr>
        <p:txBody>
          <a:bodyPr>
            <a:noAutofit/>
          </a:bodyPr>
          <a:lstStyle/>
          <a:p>
            <a:r>
              <a:rPr lang="en-US" sz="1000"/>
              <a:t>Adelaja, A., &amp; George, J. (2020). Is Youth Unemployment Related to Domestic Terrorism? </a:t>
            </a:r>
            <a:r>
              <a:rPr lang="en-US" sz="1000" i="1"/>
              <a:t>Perspectives on Terrorism</a:t>
            </a:r>
            <a:r>
              <a:rPr lang="en-US" sz="1000"/>
              <a:t>, </a:t>
            </a:r>
            <a:r>
              <a:rPr lang="en-US" sz="1000" i="1"/>
              <a:t>14</a:t>
            </a:r>
            <a:r>
              <a:rPr lang="en-US" sz="1000"/>
              <a:t>(5),</a:t>
            </a:r>
            <a:endParaRPr lang="en-US" sz="1000" b="0">
              <a:effectLst/>
            </a:endParaRPr>
          </a:p>
          <a:p>
            <a:r>
              <a:rPr lang="en-US" sz="1000"/>
              <a:t>41–62. https://www.jstor.org/stable/26940038</a:t>
            </a:r>
            <a:endParaRPr lang="en-US" sz="1000" b="0">
              <a:effectLst/>
            </a:endParaRPr>
          </a:p>
          <a:p>
            <a:r>
              <a:rPr lang="en-US" sz="1000"/>
              <a:t>Bureau of Investigative Journalism (2016). CIA Drone Strikes in Pakistan, 2004 to Present [Data File]. Retrieved from</a:t>
            </a:r>
            <a:endParaRPr lang="en-US" sz="1000" b="0">
              <a:effectLst/>
            </a:endParaRPr>
          </a:p>
          <a:p>
            <a:r>
              <a:rPr lang="en-US" sz="1000"/>
              <a:t>https://www.thebureauinvestigates.com/category/projects/drones/drones-graphs/</a:t>
            </a:r>
            <a:endParaRPr lang="en-US" sz="1000" b="0">
              <a:effectLst/>
            </a:endParaRPr>
          </a:p>
          <a:p>
            <a:r>
              <a:rPr lang="en-US" sz="1000"/>
              <a:t>Choi, S. W. (2015). Economic growth and terrorism: domestic, international, and suicide. Oxford  Economic Papers, 67(1),</a:t>
            </a:r>
            <a:endParaRPr lang="en-US" sz="1000" b="0">
              <a:effectLst/>
            </a:endParaRPr>
          </a:p>
          <a:p>
            <a:r>
              <a:rPr lang="en-US" sz="1000"/>
              <a:t>157-181.</a:t>
            </a:r>
            <a:endParaRPr lang="en-US" sz="1000" b="0">
              <a:effectLst/>
            </a:endParaRPr>
          </a:p>
          <a:p>
            <a:r>
              <a:rPr lang="en-US" sz="1000" i="1"/>
              <a:t>(PDF) International Relations Studies and issues regarding ...</a:t>
            </a:r>
            <a:r>
              <a:rPr lang="en-US" sz="1000"/>
              <a:t> (n.d.). Retrieved December 9, 2021, from</a:t>
            </a:r>
            <a:endParaRPr lang="en-US" sz="1000" b="0">
              <a:effectLst/>
            </a:endParaRPr>
          </a:p>
          <a:p>
            <a:r>
              <a:rPr lang="en-US" sz="1000"/>
              <a:t>https://www.academia.edu/63287684/International_Relations_Studies_and_Issues_Regarding_War_and_Peace_POLS_461_AS02_Winter_2022_Instructor_Dr_Navid_Pourmokhtari_Office_7_368L.</a:t>
            </a:r>
            <a:endParaRPr lang="en-US" sz="1000" b="0">
              <a:effectLst/>
            </a:endParaRPr>
          </a:p>
          <a:p>
            <a:r>
              <a:rPr lang="en-US" sz="1000"/>
              <a:t>-oversight of U.S. coalition support funds to Pakistan. (n.d.). Retrieved December 9, 2021, from</a:t>
            </a:r>
            <a:endParaRPr lang="en-US" sz="1000" b="0">
              <a:effectLst/>
            </a:endParaRPr>
          </a:p>
          <a:p>
            <a:r>
              <a:rPr lang="en-US" sz="1000"/>
              <a:t>https://www.govinfo.gov/content/pkg/CHRG-110hhrg50348/html/CHRG-110hhrg50348.htm#:~:text=This%20program%20became%20known%20as,this%20week's%20%24373%20million%20reimbursement.</a:t>
            </a:r>
            <a:endParaRPr lang="en-US" sz="1000" b="0">
              <a:effectLst/>
            </a:endParaRPr>
          </a:p>
          <a:p>
            <a:r>
              <a:rPr lang="en-US" sz="1000" i="1"/>
              <a:t>The humanitarian impact of drones - reliefweb</a:t>
            </a:r>
            <a:r>
              <a:rPr lang="en-US" sz="1000"/>
              <a:t>. (n.d.). Retrieved December 9, 2021, from</a:t>
            </a:r>
            <a:endParaRPr lang="en-US" sz="1000" b="0">
              <a:effectLst/>
            </a:endParaRPr>
          </a:p>
          <a:p>
            <a:r>
              <a:rPr lang="en-US" sz="1000"/>
              <a:t>https://reliefweb.int/sites/reliefweb.int/files/resources/humanitarian-impact-of-drones.pdf.</a:t>
            </a:r>
            <a:endParaRPr lang="en-US" sz="1000" b="0">
              <a:effectLst/>
            </a:endParaRPr>
          </a:p>
          <a:p>
            <a:r>
              <a:rPr lang="en-US" sz="1000" i="1"/>
              <a:t>Microdata</a:t>
            </a:r>
            <a:r>
              <a:rPr lang="en-US" sz="1000"/>
              <a:t>. Microdata | Pakistan Bureau of Statistics. (n.d.). Retrieved December 9, 2021, from</a:t>
            </a:r>
            <a:endParaRPr lang="en-US" sz="1000" b="0">
              <a:effectLst/>
            </a:endParaRPr>
          </a:p>
          <a:p>
            <a:r>
              <a:rPr lang="en-US" sz="1000"/>
              <a:t>https://www.pbs.gov.pk/content/microdata.</a:t>
            </a:r>
            <a:endParaRPr lang="en-US" sz="1000" b="0">
              <a:effectLst/>
            </a:endParaRPr>
          </a:p>
          <a:p>
            <a:r>
              <a:rPr lang="en-US" sz="1000"/>
              <a:t>Perlez, J. (2009, October 10). </a:t>
            </a:r>
            <a:r>
              <a:rPr lang="en-US" sz="1000" i="1"/>
              <a:t>Pakistan retakes Army Headquarters; hostages freed</a:t>
            </a:r>
            <a:r>
              <a:rPr lang="en-US" sz="1000"/>
              <a:t>. The New York Times. Retrieved</a:t>
            </a:r>
            <a:endParaRPr lang="en-US" sz="1000" b="0">
              <a:effectLst/>
            </a:endParaRPr>
          </a:p>
          <a:p>
            <a:r>
              <a:rPr lang="en-US" sz="1000"/>
              <a:t>December 9, 2021, from https://www.nytimes.com/2009/10/11/world/asia/11pstan.html.</a:t>
            </a:r>
            <a:endParaRPr lang="en-US" sz="1000" b="0">
              <a:effectLst/>
            </a:endParaRPr>
          </a:p>
          <a:p>
            <a:r>
              <a:rPr lang="en-US" sz="1000"/>
              <a:t>U.S. Department of State. (2021, April 15). </a:t>
            </a:r>
            <a:r>
              <a:rPr lang="en-US" sz="1000" i="1"/>
              <a:t>U.S. relations with Pakistan - United States Department of State</a:t>
            </a:r>
            <a:r>
              <a:rPr lang="en-US" sz="1000"/>
              <a:t>. U.S.</a:t>
            </a:r>
            <a:endParaRPr lang="en-US" sz="1000" b="0">
              <a:effectLst/>
            </a:endParaRPr>
          </a:p>
          <a:p>
            <a:r>
              <a:rPr lang="en-US" sz="1000"/>
              <a:t>Department of State. Retrieved December 9, 2021, from https://www.state.gov/u-s-relations-with-pakistan/.</a:t>
            </a:r>
            <a:endParaRPr lang="en-US" sz="1000" b="0">
              <a:effectLst/>
            </a:endParaRPr>
          </a:p>
          <a:p>
            <a:r>
              <a:rPr lang="en-US" sz="1000" i="1"/>
              <a:t>Youth radicalization in Pakistan</a:t>
            </a:r>
            <a:r>
              <a:rPr lang="en-US" sz="1000"/>
              <a:t>. United States Institute of Peace. (2021, September 17). Retrieved December 9,</a:t>
            </a:r>
            <a:endParaRPr lang="en-US" sz="1000" b="0">
              <a:effectLst/>
            </a:endParaRPr>
          </a:p>
          <a:p>
            <a:r>
              <a:rPr lang="en-US" sz="1000"/>
              <a:t>2021, from https://www.usip.org/publications/2014/02/youth-radicalization-pakistan.</a:t>
            </a:r>
            <a:endParaRPr lang="en-US" sz="1000" b="0">
              <a:effectLst/>
            </a:endParaRPr>
          </a:p>
          <a:p>
            <a:r>
              <a:rPr lang="en-US" sz="1000"/>
              <a:t>Zimmermann@stlouisfed.org, &amp; Mahmood, R. &amp; J. (2019, February 2). </a:t>
            </a:r>
            <a:r>
              <a:rPr lang="en-US" sz="1000" i="1"/>
              <a:t>Military intervention via drone strikes, by</a:t>
            </a:r>
            <a:endParaRPr lang="en-US" sz="1000" b="0">
              <a:effectLst/>
            </a:endParaRPr>
          </a:p>
          <a:p>
            <a:r>
              <a:rPr lang="en-US" sz="1000" i="1"/>
              <a:t>Mahmood, Rafat; Jetter, MI</a:t>
            </a:r>
            <a:r>
              <a:rPr lang="en-US" sz="1000"/>
              <a:t>. IZA Discussion Papers. Retrieved December 9, 2021, from https://ideas.repec.org/p/iza/izadps/dp12318.html. </a:t>
            </a:r>
            <a:r>
              <a:rPr lang="en-US" sz="1000" b="0">
                <a:effectLst/>
              </a:rPr>
              <a:t/>
            </a:r>
            <a:br>
              <a:rPr lang="en-US" sz="1000" b="0">
                <a:effectLst/>
              </a:rPr>
            </a:b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8216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0" name="Rectangle 134">
            <a:extLst>
              <a:ext uri="{FF2B5EF4-FFF2-40B4-BE49-F238E27FC236}">
                <a16:creationId xmlns:a16="http://schemas.microsoft.com/office/drawing/2014/main" id="{19B50CE4-2957-4107-A03B-0C316BDA91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The Differences Between UAV, UAS, and Autonomous Drones - Percepto">
            <a:extLst>
              <a:ext uri="{FF2B5EF4-FFF2-40B4-BE49-F238E27FC236}">
                <a16:creationId xmlns:a16="http://schemas.microsoft.com/office/drawing/2014/main" id="{6E6620B5-F6F9-C023-2A63-AA3361471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2" r="-1" b="7614"/>
          <a:stretch/>
        </p:blipFill>
        <p:spPr bwMode="auto">
          <a:xfrm>
            <a:off x="20" y="10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Freeform: Shape 136">
            <a:extLst>
              <a:ext uri="{FF2B5EF4-FFF2-40B4-BE49-F238E27FC236}">
                <a16:creationId xmlns:a16="http://schemas.microsoft.com/office/drawing/2014/main" id="{CB249F6D-244F-494A-98B9-5CC7413C4F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5520" y="566232"/>
            <a:ext cx="5492493" cy="5492493"/>
          </a:xfrm>
          <a:custGeom>
            <a:avLst/>
            <a:gdLst>
              <a:gd name="connsiteX0" fmla="*/ 2746247 w 5492493"/>
              <a:gd name="connsiteY0" fmla="*/ 0 h 5492493"/>
              <a:gd name="connsiteX1" fmla="*/ 5492493 w 5492493"/>
              <a:gd name="connsiteY1" fmla="*/ 2746247 h 5492493"/>
              <a:gd name="connsiteX2" fmla="*/ 2746247 w 5492493"/>
              <a:gd name="connsiteY2" fmla="*/ 5492493 h 5492493"/>
              <a:gd name="connsiteX3" fmla="*/ 0 w 5492493"/>
              <a:gd name="connsiteY3" fmla="*/ 2746247 h 5492493"/>
              <a:gd name="connsiteX4" fmla="*/ 2746247 w 5492493"/>
              <a:gd name="connsiteY4" fmla="*/ 0 h 5492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2493" h="5492493">
                <a:moveTo>
                  <a:pt x="2746247" y="0"/>
                </a:moveTo>
                <a:cubicBezTo>
                  <a:pt x="4262957" y="0"/>
                  <a:pt x="5492493" y="1229536"/>
                  <a:pt x="5492493" y="2746247"/>
                </a:cubicBezTo>
                <a:cubicBezTo>
                  <a:pt x="5492493" y="4262957"/>
                  <a:pt x="4262957" y="5492493"/>
                  <a:pt x="2746247" y="5492493"/>
                </a:cubicBezTo>
                <a:cubicBezTo>
                  <a:pt x="1229536" y="5492493"/>
                  <a:pt x="0" y="4262957"/>
                  <a:pt x="0" y="2746247"/>
                </a:cubicBezTo>
                <a:cubicBezTo>
                  <a:pt x="0" y="1229536"/>
                  <a:pt x="1229536" y="0"/>
                  <a:pt x="2746247" y="0"/>
                </a:cubicBezTo>
                <a:close/>
              </a:path>
            </a:pathLst>
          </a:cu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CD83C6-FD9C-F95E-8677-97D7808B9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076" y="1191160"/>
            <a:ext cx="4166296" cy="1619145"/>
          </a:xfrm>
        </p:spPr>
        <p:txBody>
          <a:bodyPr anchor="b">
            <a:normAutofit/>
          </a:bodyPr>
          <a:lstStyle/>
          <a:p>
            <a:r>
              <a:rPr lang="en-US"/>
              <a:t>Drone Strikes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506C536E-6ECA-4211-AF8C-A2671C484D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6338" y="5283870"/>
            <a:ext cx="435428" cy="435428"/>
          </a:xfrm>
          <a:prstGeom prst="ellipse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AEAA70EA-2201-4F5D-AF08-58CFF851CC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961353" y="3415315"/>
            <a:ext cx="2311806" cy="2303982"/>
          </a:xfrm>
          <a:custGeom>
            <a:avLst/>
            <a:gdLst>
              <a:gd name="connsiteX0" fmla="*/ 0 w 3108399"/>
              <a:gd name="connsiteY0" fmla="*/ 0 h 3097879"/>
              <a:gd name="connsiteX1" fmla="*/ 159985 w 3108399"/>
              <a:gd name="connsiteY1" fmla="*/ 4045 h 3097879"/>
              <a:gd name="connsiteX2" fmla="*/ 3092907 w 3108399"/>
              <a:gd name="connsiteY2" fmla="*/ 2791087 h 3097879"/>
              <a:gd name="connsiteX3" fmla="*/ 3108399 w 3108399"/>
              <a:gd name="connsiteY3" fmla="*/ 3097879 h 3097879"/>
              <a:gd name="connsiteX4" fmla="*/ 2470733 w 3108399"/>
              <a:gd name="connsiteY4" fmla="*/ 3097879 h 3097879"/>
              <a:gd name="connsiteX5" fmla="*/ 2458534 w 3108399"/>
              <a:gd name="connsiteY5" fmla="*/ 2856285 h 3097879"/>
              <a:gd name="connsiteX6" fmla="*/ 252674 w 3108399"/>
              <a:gd name="connsiteY6" fmla="*/ 650424 h 3097879"/>
              <a:gd name="connsiteX7" fmla="*/ 0 w 3108399"/>
              <a:gd name="connsiteY7" fmla="*/ 637665 h 3097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8399" h="3097879">
                <a:moveTo>
                  <a:pt x="0" y="0"/>
                </a:moveTo>
                <a:lnTo>
                  <a:pt x="159985" y="4045"/>
                </a:lnTo>
                <a:cubicBezTo>
                  <a:pt x="1696687" y="81941"/>
                  <a:pt x="2939004" y="1275632"/>
                  <a:pt x="3092907" y="2791087"/>
                </a:cubicBezTo>
                <a:lnTo>
                  <a:pt x="3108399" y="3097879"/>
                </a:lnTo>
                <a:lnTo>
                  <a:pt x="2470733" y="3097879"/>
                </a:lnTo>
                <a:lnTo>
                  <a:pt x="2458534" y="2856285"/>
                </a:lnTo>
                <a:cubicBezTo>
                  <a:pt x="2340416" y="1693197"/>
                  <a:pt x="1415762" y="768542"/>
                  <a:pt x="252674" y="650424"/>
                </a:cubicBezTo>
                <a:lnTo>
                  <a:pt x="0" y="63766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A82B3-9A8D-E973-4E35-DD1EDF007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480" y="2963917"/>
            <a:ext cx="3718354" cy="2140909"/>
          </a:xfrm>
        </p:spPr>
        <p:txBody>
          <a:bodyPr>
            <a:normAutofit/>
          </a:bodyPr>
          <a:lstStyle/>
          <a:p>
            <a:r>
              <a:rPr lang="en-US" sz="1800"/>
              <a:t>Remotely operated aircraft that do not carry human pilots or passengers</a:t>
            </a:r>
          </a:p>
          <a:p>
            <a:r>
              <a:rPr lang="en-US" sz="1800"/>
              <a:t>Conduct surveillance, gain intelligence, and for operations of combat</a:t>
            </a:r>
          </a:p>
        </p:txBody>
      </p:sp>
    </p:spTree>
    <p:extLst>
      <p:ext uri="{BB962C8B-B14F-4D97-AF65-F5344CB8AC3E}">
        <p14:creationId xmlns:p14="http://schemas.microsoft.com/office/powerpoint/2010/main" val="4119631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9950FC9-96F8-481E-B2FF-741D34A8F1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B2B4586-EC5C-4ED3-82D8-63143F7C70D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2012" y="0"/>
            <a:ext cx="6829989" cy="6858000"/>
          </a:xfrm>
          <a:custGeom>
            <a:avLst/>
            <a:gdLst>
              <a:gd name="connsiteX0" fmla="*/ 0 w 6829989"/>
              <a:gd name="connsiteY0" fmla="*/ 0 h 6858000"/>
              <a:gd name="connsiteX1" fmla="*/ 6829989 w 6829989"/>
              <a:gd name="connsiteY1" fmla="*/ 0 h 6858000"/>
              <a:gd name="connsiteX2" fmla="*/ 6829989 w 6829989"/>
              <a:gd name="connsiteY2" fmla="*/ 6858000 h 6858000"/>
              <a:gd name="connsiteX3" fmla="*/ 1 w 6829989"/>
              <a:gd name="connsiteY3" fmla="*/ 6858000 h 6858000"/>
              <a:gd name="connsiteX4" fmla="*/ 4006 w 6829989"/>
              <a:gd name="connsiteY4" fmla="*/ 6854853 h 6858000"/>
              <a:gd name="connsiteX5" fmla="*/ 1619628 w 6829989"/>
              <a:gd name="connsiteY5" fmla="*/ 3429000 h 6858000"/>
              <a:gd name="connsiteX6" fmla="*/ 4006 w 6829989"/>
              <a:gd name="connsiteY6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29989" h="6858000">
                <a:moveTo>
                  <a:pt x="0" y="0"/>
                </a:moveTo>
                <a:lnTo>
                  <a:pt x="6829989" y="0"/>
                </a:lnTo>
                <a:lnTo>
                  <a:pt x="6829989" y="6858000"/>
                </a:lnTo>
                <a:lnTo>
                  <a:pt x="1" y="6858000"/>
                </a:lnTo>
                <a:lnTo>
                  <a:pt x="4006" y="6854853"/>
                </a:lnTo>
                <a:cubicBezTo>
                  <a:pt x="990707" y="6040555"/>
                  <a:pt x="1619628" y="4808224"/>
                  <a:pt x="1619628" y="3429000"/>
                </a:cubicBezTo>
                <a:cubicBezTo>
                  <a:pt x="1619628" y="2049777"/>
                  <a:pt x="990707" y="817446"/>
                  <a:pt x="4006" y="314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BD18CC4-F639-47CF-96DD-9BA6031B50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03038" y="1992863"/>
            <a:ext cx="1488962" cy="2872274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FD4265-9FAC-3244-EF26-F3DBB680D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8500" y="1091821"/>
            <a:ext cx="3366816" cy="4674358"/>
          </a:xfrm>
        </p:spPr>
        <p:txBody>
          <a:bodyPr anchor="ctr">
            <a:normAutofit/>
          </a:bodyPr>
          <a:lstStyle/>
          <a:p>
            <a:r>
              <a:rPr lang="en-US" sz="5100">
                <a:solidFill>
                  <a:schemeClr val="bg1"/>
                </a:solidFill>
              </a:rPr>
              <a:t>Detriments of Drone Strikes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0B272-16B6-2A51-CBC3-D010AD304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0" y="1503936"/>
            <a:ext cx="4363895" cy="3850129"/>
          </a:xfrm>
        </p:spPr>
        <p:txBody>
          <a:bodyPr anchor="ctr">
            <a:normAutofit/>
          </a:bodyPr>
          <a:lstStyle/>
          <a:p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U.S. drone strikes in Afghanistan, Pakistan, Somalia, and Yemen killed between 8,500 and 12,000 people, including as many as 1,700 civilians</a:t>
            </a:r>
          </a:p>
          <a:p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Open Society Foundations estimated that drone strikes have killed well over 2,000 people</a:t>
            </a:r>
          </a:p>
          <a:p>
            <a:r>
              <a:rPr lang="en-US" sz="1800">
                <a:solidFill>
                  <a:schemeClr val="tx1">
                    <a:lumMod val="85000"/>
                    <a:lumOff val="15000"/>
                  </a:schemeClr>
                </a:solidFill>
              </a:rPr>
              <a:t>avoids most of the hazards associated with conventional air strikes, promising precision and limiting unintended consequences.</a:t>
            </a:r>
          </a:p>
        </p:txBody>
      </p:sp>
    </p:spTree>
    <p:extLst>
      <p:ext uri="{BB962C8B-B14F-4D97-AF65-F5344CB8AC3E}">
        <p14:creationId xmlns:p14="http://schemas.microsoft.com/office/powerpoint/2010/main" val="261940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2E612C7-B066-4023-9D0A-7C54D1E330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75AC7B-1B5A-D484-956F-3134C810B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317" y="698893"/>
            <a:ext cx="4080923" cy="2384729"/>
          </a:xfrm>
        </p:spPr>
        <p:txBody>
          <a:bodyPr anchor="b">
            <a:normAutofit/>
          </a:bodyPr>
          <a:lstStyle/>
          <a:p>
            <a:pPr algn="ct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Humanitarian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7DC69-52EF-27E3-0AEB-D41F8783C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863" y="3083622"/>
            <a:ext cx="4011832" cy="293151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President Obama’s chief counter terrorism advisor John Brennan claimed that the US counter terrorism operation had not killed any civilian in nearly a year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</a:t>
            </a:r>
          </a:p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U.S. asserts that some civilian deaths are not human rights violations</a:t>
            </a:r>
          </a:p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U.S. government rarely acknowledges civilian casualties of drones strikes; undercounted</a:t>
            </a:r>
          </a:p>
        </p:txBody>
      </p:sp>
      <p:pic>
        <p:nvPicPr>
          <p:cNvPr id="5122" name="Picture 2" descr="Op-Eds">
            <a:extLst>
              <a:ext uri="{FF2B5EF4-FFF2-40B4-BE49-F238E27FC236}">
                <a16:creationId xmlns:a16="http://schemas.microsoft.com/office/drawing/2014/main" id="{E19C6D30-598A-3297-E921-C841FE7A2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6" r="27167" b="-1"/>
          <a:stretch/>
        </p:blipFill>
        <p:spPr bwMode="auto">
          <a:xfrm>
            <a:off x="6135557" y="10"/>
            <a:ext cx="60564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E87234F-8712-49A7-8442-B24A2E80BE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34789" y="0"/>
            <a:ext cx="3057210" cy="6858000"/>
          </a:xfrm>
          <a:custGeom>
            <a:avLst/>
            <a:gdLst>
              <a:gd name="connsiteX0" fmla="*/ 0 w 3057210"/>
              <a:gd name="connsiteY0" fmla="*/ 0 h 6858000"/>
              <a:gd name="connsiteX1" fmla="*/ 3057210 w 3057210"/>
              <a:gd name="connsiteY1" fmla="*/ 0 h 6858000"/>
              <a:gd name="connsiteX2" fmla="*/ 3057210 w 3057210"/>
              <a:gd name="connsiteY2" fmla="*/ 6858000 h 6858000"/>
              <a:gd name="connsiteX3" fmla="*/ 1 w 3057210"/>
              <a:gd name="connsiteY3" fmla="*/ 6858000 h 6858000"/>
              <a:gd name="connsiteX4" fmla="*/ 4006 w 3057210"/>
              <a:gd name="connsiteY4" fmla="*/ 6854853 h 6858000"/>
              <a:gd name="connsiteX5" fmla="*/ 1619628 w 3057210"/>
              <a:gd name="connsiteY5" fmla="*/ 3429000 h 6858000"/>
              <a:gd name="connsiteX6" fmla="*/ 4006 w 3057210"/>
              <a:gd name="connsiteY6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57210" h="6858000">
                <a:moveTo>
                  <a:pt x="0" y="0"/>
                </a:moveTo>
                <a:lnTo>
                  <a:pt x="3057210" y="0"/>
                </a:lnTo>
                <a:lnTo>
                  <a:pt x="3057210" y="6858000"/>
                </a:lnTo>
                <a:lnTo>
                  <a:pt x="1" y="6858000"/>
                </a:lnTo>
                <a:lnTo>
                  <a:pt x="4006" y="6854853"/>
                </a:lnTo>
                <a:cubicBezTo>
                  <a:pt x="990707" y="6040555"/>
                  <a:pt x="1619628" y="4808224"/>
                  <a:pt x="1619628" y="3429000"/>
                </a:cubicBezTo>
                <a:cubicBezTo>
                  <a:pt x="1619628" y="2049777"/>
                  <a:pt x="990707" y="817446"/>
                  <a:pt x="4006" y="3148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87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D0E8E8-C530-4B2D-A01A-CCD47590B6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327E05-A7EF-4E1C-8C2C-4B4409A18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24762" y="0"/>
            <a:ext cx="6067238" cy="6858000"/>
          </a:xfrm>
          <a:custGeom>
            <a:avLst/>
            <a:gdLst>
              <a:gd name="connsiteX0" fmla="*/ 1619628 w 6067238"/>
              <a:gd name="connsiteY0" fmla="*/ 0 h 6858000"/>
              <a:gd name="connsiteX1" fmla="*/ 6067238 w 6067238"/>
              <a:gd name="connsiteY1" fmla="*/ 0 h 6858000"/>
              <a:gd name="connsiteX2" fmla="*/ 6067238 w 6067238"/>
              <a:gd name="connsiteY2" fmla="*/ 6858000 h 6858000"/>
              <a:gd name="connsiteX3" fmla="*/ 1619627 w 6067238"/>
              <a:gd name="connsiteY3" fmla="*/ 6858000 h 6858000"/>
              <a:gd name="connsiteX4" fmla="*/ 1615622 w 6067238"/>
              <a:gd name="connsiteY4" fmla="*/ 6854853 h 6858000"/>
              <a:gd name="connsiteX5" fmla="*/ 0 w 6067238"/>
              <a:gd name="connsiteY5" fmla="*/ 3429000 h 6858000"/>
              <a:gd name="connsiteX6" fmla="*/ 1615622 w 6067238"/>
              <a:gd name="connsiteY6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67238" h="6858000">
                <a:moveTo>
                  <a:pt x="1619628" y="0"/>
                </a:moveTo>
                <a:lnTo>
                  <a:pt x="6067238" y="0"/>
                </a:lnTo>
                <a:lnTo>
                  <a:pt x="6067238" y="6858000"/>
                </a:lnTo>
                <a:lnTo>
                  <a:pt x="1619627" y="6858000"/>
                </a:lnTo>
                <a:lnTo>
                  <a:pt x="1615622" y="6854853"/>
                </a:lnTo>
                <a:cubicBezTo>
                  <a:pt x="628921" y="6040555"/>
                  <a:pt x="0" y="4808224"/>
                  <a:pt x="0" y="3429000"/>
                </a:cubicBezTo>
                <a:cubicBezTo>
                  <a:pt x="0" y="2049777"/>
                  <a:pt x="628921" y="817446"/>
                  <a:pt x="1615622" y="314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2DDB937-68D3-4159-B17C-BE48C5DBD33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75957" y="0"/>
            <a:ext cx="2472664" cy="6858000"/>
          </a:xfrm>
          <a:custGeom>
            <a:avLst/>
            <a:gdLst>
              <a:gd name="connsiteX0" fmla="*/ 1056708 w 2472664"/>
              <a:gd name="connsiteY0" fmla="*/ 0 h 6858000"/>
              <a:gd name="connsiteX1" fmla="*/ 2472664 w 2472664"/>
              <a:gd name="connsiteY1" fmla="*/ 0 h 6858000"/>
              <a:gd name="connsiteX2" fmla="*/ 2400427 w 2472664"/>
              <a:gd name="connsiteY2" fmla="*/ 75768 h 6858000"/>
              <a:gd name="connsiteX3" fmla="*/ 1104861 w 2472664"/>
              <a:gd name="connsiteY3" fmla="*/ 3429000 h 6858000"/>
              <a:gd name="connsiteX4" fmla="*/ 2400427 w 2472664"/>
              <a:gd name="connsiteY4" fmla="*/ 6782233 h 6858000"/>
              <a:gd name="connsiteX5" fmla="*/ 2472664 w 2472664"/>
              <a:gd name="connsiteY5" fmla="*/ 6858000 h 6858000"/>
              <a:gd name="connsiteX6" fmla="*/ 1056708 w 2472664"/>
              <a:gd name="connsiteY6" fmla="*/ 6858000 h 6858000"/>
              <a:gd name="connsiteX7" fmla="*/ 1040416 w 2472664"/>
              <a:gd name="connsiteY7" fmla="*/ 6835090 h 6858000"/>
              <a:gd name="connsiteX8" fmla="*/ 0 w 2472664"/>
              <a:gd name="connsiteY8" fmla="*/ 3429000 h 6858000"/>
              <a:gd name="connsiteX9" fmla="*/ 1040416 w 2472664"/>
              <a:gd name="connsiteY9" fmla="*/ 229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72664" h="6858000">
                <a:moveTo>
                  <a:pt x="1056708" y="0"/>
                </a:moveTo>
                <a:lnTo>
                  <a:pt x="2472664" y="0"/>
                </a:lnTo>
                <a:lnTo>
                  <a:pt x="2400427" y="75768"/>
                </a:lnTo>
                <a:cubicBezTo>
                  <a:pt x="1595469" y="961418"/>
                  <a:pt x="1104861" y="2137915"/>
                  <a:pt x="1104861" y="3429000"/>
                </a:cubicBezTo>
                <a:cubicBezTo>
                  <a:pt x="1104861" y="4720086"/>
                  <a:pt x="1595469" y="5896583"/>
                  <a:pt x="2400427" y="6782233"/>
                </a:cubicBezTo>
                <a:lnTo>
                  <a:pt x="2472664" y="6858000"/>
                </a:lnTo>
                <a:lnTo>
                  <a:pt x="1056708" y="6858000"/>
                </a:lnTo>
                <a:lnTo>
                  <a:pt x="1040416" y="6835090"/>
                </a:lnTo>
                <a:cubicBezTo>
                  <a:pt x="383551" y="5862802"/>
                  <a:pt x="0" y="4690693"/>
                  <a:pt x="0" y="3429000"/>
                </a:cubicBezTo>
                <a:cubicBezTo>
                  <a:pt x="0" y="2167308"/>
                  <a:pt x="383551" y="995199"/>
                  <a:pt x="1040416" y="2291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CB7CE4-CB16-7CFD-162F-DC30EA9D5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727" y="1097792"/>
            <a:ext cx="3757229" cy="4674358"/>
          </a:xfrm>
        </p:spPr>
        <p:txBody>
          <a:bodyPr anchor="ctr">
            <a:normAutofit/>
          </a:bodyPr>
          <a:lstStyle/>
          <a:p>
            <a:r>
              <a:rPr lang="en-US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International Humanitarian Law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3CFD3CC-5F48-4351-92B2-B8D02F08E4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03038" y="1992863"/>
            <a:ext cx="1488962" cy="2872274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CAEAE-7F57-F819-E229-FD900F61D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4911" y="1091821"/>
            <a:ext cx="3448128" cy="4674357"/>
          </a:xfrm>
        </p:spPr>
        <p:txBody>
          <a:bodyPr anchor="ctr"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The law of armed conflict</a:t>
            </a:r>
            <a:r>
              <a:rPr lang="en-US" sz="1800" dirty="0">
                <a:solidFill>
                  <a:schemeClr val="bg1"/>
                </a:solidFill>
                <a:effectLst/>
              </a:rPr>
              <a:t> </a:t>
            </a:r>
          </a:p>
          <a:p>
            <a:r>
              <a:rPr lang="en-US" sz="1800" dirty="0">
                <a:solidFill>
                  <a:schemeClr val="bg1"/>
                </a:solidFill>
              </a:rPr>
              <a:t>Armed drones are not specifically regulated under international humanitarian law </a:t>
            </a:r>
          </a:p>
          <a:p>
            <a:r>
              <a:rPr lang="en-US" sz="1800" dirty="0">
                <a:solidFill>
                  <a:schemeClr val="bg1"/>
                </a:solidFill>
              </a:rPr>
              <a:t>The principle of distinction requires targets to be military targets, not civilians, whether they are objects or individuals </a:t>
            </a:r>
          </a:p>
          <a:p>
            <a:r>
              <a:rPr lang="en-US" sz="1800" dirty="0">
                <a:solidFill>
                  <a:schemeClr val="bg1"/>
                </a:solidFill>
              </a:rPr>
              <a:t>The principle of proportionality requires that when military targets are engaged that the collateral damage is not as detrimental as the direct military advantage anticipated from the attack</a:t>
            </a:r>
            <a:endParaRPr lang="en-US" sz="1800" dirty="0">
              <a:solidFill>
                <a:schemeClr val="bg1"/>
              </a:solidFill>
              <a:effectLst/>
            </a:endParaRPr>
          </a:p>
          <a:p>
            <a:r>
              <a:rPr lang="en-US" sz="1800" dirty="0">
                <a:solidFill>
                  <a:schemeClr val="bg1"/>
                </a:solidFill>
              </a:rPr>
              <a:t>"PlayStation” mindset</a:t>
            </a:r>
            <a:r>
              <a:rPr lang="en-US" sz="1800" dirty="0">
                <a:solidFill>
                  <a:schemeClr val="bg1"/>
                </a:solidFill>
                <a:effectLst/>
              </a:rPr>
              <a:t> 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51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D0E8E8-C530-4B2D-A01A-CCD47590B6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DD6B9C-768C-F77A-B75A-6870A1A93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1091821"/>
            <a:ext cx="3781109" cy="4674358"/>
          </a:xfrm>
        </p:spPr>
        <p:txBody>
          <a:bodyPr anchor="ctr">
            <a:normAutofit/>
          </a:bodyPr>
          <a:lstStyle/>
          <a:p>
            <a: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  <a:t>Social Impact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2A4E45-CE29-4882-AF90-F4E1AC9E47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47641" y="0"/>
            <a:ext cx="6542835" cy="6858000"/>
          </a:xfrm>
          <a:custGeom>
            <a:avLst/>
            <a:gdLst>
              <a:gd name="connsiteX0" fmla="*/ 1397169 w 6542835"/>
              <a:gd name="connsiteY0" fmla="*/ 0 h 6858000"/>
              <a:gd name="connsiteX1" fmla="*/ 6542835 w 6542835"/>
              <a:gd name="connsiteY1" fmla="*/ 0 h 6858000"/>
              <a:gd name="connsiteX2" fmla="*/ 6542835 w 6542835"/>
              <a:gd name="connsiteY2" fmla="*/ 6858000 h 6858000"/>
              <a:gd name="connsiteX3" fmla="*/ 1639958 w 6542835"/>
              <a:gd name="connsiteY3" fmla="*/ 6858000 h 6858000"/>
              <a:gd name="connsiteX4" fmla="*/ 1521013 w 6542835"/>
              <a:gd name="connsiteY4" fmla="*/ 6754967 h 6858000"/>
              <a:gd name="connsiteX5" fmla="*/ 0 w 6542835"/>
              <a:gd name="connsiteY5" fmla="*/ 3318447 h 6858000"/>
              <a:gd name="connsiteX6" fmla="*/ 1359779 w 6542835"/>
              <a:gd name="connsiteY6" fmla="*/ 356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42835" h="6858000">
                <a:moveTo>
                  <a:pt x="1397169" y="0"/>
                </a:moveTo>
                <a:lnTo>
                  <a:pt x="6542835" y="0"/>
                </a:lnTo>
                <a:lnTo>
                  <a:pt x="6542835" y="6858000"/>
                </a:lnTo>
                <a:lnTo>
                  <a:pt x="1639958" y="6858000"/>
                </a:lnTo>
                <a:lnTo>
                  <a:pt x="1521013" y="6754967"/>
                </a:lnTo>
                <a:cubicBezTo>
                  <a:pt x="586622" y="5905710"/>
                  <a:pt x="0" y="4680585"/>
                  <a:pt x="0" y="3318447"/>
                </a:cubicBezTo>
                <a:cubicBezTo>
                  <a:pt x="0" y="2036434"/>
                  <a:pt x="519638" y="875790"/>
                  <a:pt x="1359779" y="3564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7BF251-0F3D-4FED-A71D-D1564D1D09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6064" y="1226650"/>
            <a:ext cx="548640" cy="548640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0F80DFC-077A-4A53-AF1A-600D9F16E4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07055" y="0"/>
            <a:ext cx="2234723" cy="1723952"/>
          </a:xfrm>
          <a:custGeom>
            <a:avLst/>
            <a:gdLst>
              <a:gd name="connsiteX0" fmla="*/ 1735930 w 2234723"/>
              <a:gd name="connsiteY0" fmla="*/ 1723952 h 1723952"/>
              <a:gd name="connsiteX1" fmla="*/ 2234723 w 2234723"/>
              <a:gd name="connsiteY1" fmla="*/ 1723952 h 1723952"/>
              <a:gd name="connsiteX2" fmla="*/ 2220570 w 2234723"/>
              <a:gd name="connsiteY2" fmla="*/ 1665525 h 1723952"/>
              <a:gd name="connsiteX3" fmla="*/ 118986 w 2234723"/>
              <a:gd name="connsiteY3" fmla="*/ 3008 h 1723952"/>
              <a:gd name="connsiteX4" fmla="*/ 0 w 2234723"/>
              <a:gd name="connsiteY4" fmla="*/ 0 h 1723952"/>
              <a:gd name="connsiteX5" fmla="*/ 0 w 2234723"/>
              <a:gd name="connsiteY5" fmla="*/ 474250 h 1723952"/>
              <a:gd name="connsiteX6" fmla="*/ 187921 w 2234723"/>
              <a:gd name="connsiteY6" fmla="*/ 483739 h 1723952"/>
              <a:gd name="connsiteX7" fmla="*/ 1656728 w 2234723"/>
              <a:gd name="connsiteY7" fmla="*/ 1515386 h 172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4723" h="1723952">
                <a:moveTo>
                  <a:pt x="1735930" y="1723952"/>
                </a:moveTo>
                <a:lnTo>
                  <a:pt x="2234723" y="1723952"/>
                </a:lnTo>
                <a:lnTo>
                  <a:pt x="2220570" y="1665525"/>
                </a:lnTo>
                <a:cubicBezTo>
                  <a:pt x="1951414" y="739745"/>
                  <a:pt x="1119014" y="53700"/>
                  <a:pt x="118986" y="3008"/>
                </a:cubicBezTo>
                <a:lnTo>
                  <a:pt x="0" y="0"/>
                </a:lnTo>
                <a:lnTo>
                  <a:pt x="0" y="474250"/>
                </a:lnTo>
                <a:lnTo>
                  <a:pt x="187921" y="483739"/>
                </a:lnTo>
                <a:cubicBezTo>
                  <a:pt x="836688" y="549625"/>
                  <a:pt x="1385706" y="952924"/>
                  <a:pt x="1656728" y="1515386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B8C3-2658-2B57-73D8-801762C44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2063" y="2192172"/>
            <a:ext cx="4544705" cy="3159456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Deaths, injuries, displacement, property loss, privacy invasion and more are all attributes of the effects of drone strikes on an area. </a:t>
            </a:r>
          </a:p>
          <a:p>
            <a:r>
              <a:rPr lang="en-US" sz="2000" dirty="0">
                <a:solidFill>
                  <a:schemeClr val="bg1"/>
                </a:solidFill>
              </a:rPr>
              <a:t>Anxiety and Psychological trauma</a:t>
            </a:r>
          </a:p>
          <a:p>
            <a:r>
              <a:rPr lang="en-US" sz="2000" dirty="0">
                <a:solidFill>
                  <a:schemeClr val="bg1"/>
                </a:solidFill>
              </a:rPr>
              <a:t>Physical isolation for protection</a:t>
            </a:r>
          </a:p>
          <a:p>
            <a:r>
              <a:rPr lang="en-US" sz="2000" dirty="0">
                <a:solidFill>
                  <a:schemeClr val="bg1"/>
                </a:solidFill>
              </a:rPr>
              <a:t>This is infringement on their right to assemble, and right to privacy, and right to education </a:t>
            </a:r>
          </a:p>
          <a:p>
            <a:r>
              <a:rPr lang="en-US" sz="2000" dirty="0">
                <a:solidFill>
                  <a:schemeClr val="bg1"/>
                </a:solidFill>
              </a:rPr>
              <a:t>Stigmatized civilians mistakenly targeted</a:t>
            </a:r>
            <a:r>
              <a:rPr lang="en-US" sz="2000" dirty="0">
                <a:solidFill>
                  <a:schemeClr val="bg1"/>
                </a:solidFill>
                <a:effectLst/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546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BB7F823-6636-48BA-941D-E64678636A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685688-52F9-7421-0676-1BA4F517E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1834" y="538026"/>
            <a:ext cx="4876903" cy="2363764"/>
          </a:xfrm>
        </p:spPr>
        <p:txBody>
          <a:bodyPr anchor="b">
            <a:normAutofit/>
          </a:bodyPr>
          <a:lstStyle/>
          <a:p>
            <a:r>
              <a:rPr lang="en-US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Counterproductivity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87B67E4-C0EB-443E-9F52-71057ADE6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71106" cy="4631426"/>
          </a:xfrm>
          <a:custGeom>
            <a:avLst/>
            <a:gdLst>
              <a:gd name="connsiteX0" fmla="*/ 0 w 5471106"/>
              <a:gd name="connsiteY0" fmla="*/ 3301451 h 4631426"/>
              <a:gd name="connsiteX1" fmla="*/ 125703 w 5471106"/>
              <a:gd name="connsiteY1" fmla="*/ 3469551 h 4631426"/>
              <a:gd name="connsiteX2" fmla="*/ 584138 w 5471106"/>
              <a:gd name="connsiteY2" fmla="*/ 3917166 h 4631426"/>
              <a:gd name="connsiteX3" fmla="*/ 716463 w 5471106"/>
              <a:gd name="connsiteY3" fmla="*/ 4010064 h 4631426"/>
              <a:gd name="connsiteX4" fmla="*/ 705202 w 5471106"/>
              <a:gd name="connsiteY4" fmla="*/ 4016176 h 4631426"/>
              <a:gd name="connsiteX5" fmla="*/ 671370 w 5471106"/>
              <a:gd name="connsiteY5" fmla="*/ 4044091 h 4631426"/>
              <a:gd name="connsiteX6" fmla="*/ 656526 w 5471106"/>
              <a:gd name="connsiteY6" fmla="*/ 4066106 h 4631426"/>
              <a:gd name="connsiteX7" fmla="*/ 534490 w 5471106"/>
              <a:gd name="connsiteY7" fmla="*/ 3980431 h 4631426"/>
              <a:gd name="connsiteX8" fmla="*/ 63650 w 5471106"/>
              <a:gd name="connsiteY8" fmla="*/ 3520703 h 4631426"/>
              <a:gd name="connsiteX9" fmla="*/ 0 w 5471106"/>
              <a:gd name="connsiteY9" fmla="*/ 3435586 h 4631426"/>
              <a:gd name="connsiteX10" fmla="*/ 4933182 w 5471106"/>
              <a:gd name="connsiteY10" fmla="*/ 0 h 4631426"/>
              <a:gd name="connsiteX11" fmla="*/ 5027180 w 5471106"/>
              <a:gd name="connsiteY11" fmla="*/ 0 h 4631426"/>
              <a:gd name="connsiteX12" fmla="*/ 5102720 w 5471106"/>
              <a:gd name="connsiteY12" fmla="*/ 124342 h 4631426"/>
              <a:gd name="connsiteX13" fmla="*/ 5471106 w 5471106"/>
              <a:gd name="connsiteY13" fmla="*/ 1579210 h 4631426"/>
              <a:gd name="connsiteX14" fmla="*/ 2418889 w 5471106"/>
              <a:gd name="connsiteY14" fmla="*/ 4631426 h 4631426"/>
              <a:gd name="connsiteX15" fmla="*/ 1095627 w 5471106"/>
              <a:gd name="connsiteY15" fmla="*/ 4330445 h 4631426"/>
              <a:gd name="connsiteX16" fmla="*/ 1039194 w 5471106"/>
              <a:gd name="connsiteY16" fmla="*/ 4301325 h 4631426"/>
              <a:gd name="connsiteX17" fmla="*/ 1043650 w 5471106"/>
              <a:gd name="connsiteY17" fmla="*/ 4294717 h 4631426"/>
              <a:gd name="connsiteX18" fmla="*/ 1056970 w 5471106"/>
              <a:gd name="connsiteY18" fmla="*/ 4251806 h 4631426"/>
              <a:gd name="connsiteX19" fmla="*/ 1060016 w 5471106"/>
              <a:gd name="connsiteY19" fmla="*/ 4221593 h 4631426"/>
              <a:gd name="connsiteX20" fmla="*/ 1130491 w 5471106"/>
              <a:gd name="connsiteY20" fmla="*/ 4257958 h 4631426"/>
              <a:gd name="connsiteX21" fmla="*/ 2418889 w 5471106"/>
              <a:gd name="connsiteY21" fmla="*/ 4551009 h 4631426"/>
              <a:gd name="connsiteX22" fmla="*/ 5390689 w 5471106"/>
              <a:gd name="connsiteY22" fmla="*/ 1579210 h 4631426"/>
              <a:gd name="connsiteX23" fmla="*/ 5032009 w 5471106"/>
              <a:gd name="connsiteY23" fmla="*/ 162673 h 4631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471106" h="4631426">
                <a:moveTo>
                  <a:pt x="0" y="3301451"/>
                </a:moveTo>
                <a:lnTo>
                  <a:pt x="125703" y="3469551"/>
                </a:lnTo>
                <a:cubicBezTo>
                  <a:pt x="261971" y="3634670"/>
                  <a:pt x="415728" y="3784820"/>
                  <a:pt x="584138" y="3917166"/>
                </a:cubicBezTo>
                <a:lnTo>
                  <a:pt x="716463" y="4010064"/>
                </a:lnTo>
                <a:lnTo>
                  <a:pt x="705202" y="4016176"/>
                </a:lnTo>
                <a:cubicBezTo>
                  <a:pt x="693040" y="4024393"/>
                  <a:pt x="681712" y="4033748"/>
                  <a:pt x="671370" y="4044091"/>
                </a:cubicBezTo>
                <a:lnTo>
                  <a:pt x="656526" y="4066106"/>
                </a:lnTo>
                <a:lnTo>
                  <a:pt x="534490" y="3980431"/>
                </a:lnTo>
                <a:cubicBezTo>
                  <a:pt x="361523" y="3844503"/>
                  <a:pt x="203605" y="3690290"/>
                  <a:pt x="63650" y="3520703"/>
                </a:cubicBezTo>
                <a:lnTo>
                  <a:pt x="0" y="3435586"/>
                </a:lnTo>
                <a:close/>
                <a:moveTo>
                  <a:pt x="4933182" y="0"/>
                </a:moveTo>
                <a:lnTo>
                  <a:pt x="5027180" y="0"/>
                </a:lnTo>
                <a:lnTo>
                  <a:pt x="5102720" y="124342"/>
                </a:lnTo>
                <a:cubicBezTo>
                  <a:pt x="5337656" y="556821"/>
                  <a:pt x="5471106" y="1052431"/>
                  <a:pt x="5471106" y="1579210"/>
                </a:cubicBezTo>
                <a:cubicBezTo>
                  <a:pt x="5471106" y="3264903"/>
                  <a:pt x="4104582" y="4631426"/>
                  <a:pt x="2418889" y="4631426"/>
                </a:cubicBezTo>
                <a:cubicBezTo>
                  <a:pt x="1944788" y="4631426"/>
                  <a:pt x="1495934" y="4523332"/>
                  <a:pt x="1095627" y="4330445"/>
                </a:cubicBezTo>
                <a:lnTo>
                  <a:pt x="1039194" y="4301325"/>
                </a:lnTo>
                <a:lnTo>
                  <a:pt x="1043650" y="4294717"/>
                </a:lnTo>
                <a:cubicBezTo>
                  <a:pt x="1049433" y="4281042"/>
                  <a:pt x="1053925" y="4266687"/>
                  <a:pt x="1056970" y="4251806"/>
                </a:cubicBezTo>
                <a:lnTo>
                  <a:pt x="1060016" y="4221593"/>
                </a:lnTo>
                <a:lnTo>
                  <a:pt x="1130491" y="4257958"/>
                </a:lnTo>
                <a:cubicBezTo>
                  <a:pt x="1520251" y="4445763"/>
                  <a:pt x="1957279" y="4551009"/>
                  <a:pt x="2418889" y="4551009"/>
                </a:cubicBezTo>
                <a:cubicBezTo>
                  <a:pt x="4060169" y="4551009"/>
                  <a:pt x="5390689" y="3220490"/>
                  <a:pt x="5390689" y="1579210"/>
                </a:cubicBezTo>
                <a:cubicBezTo>
                  <a:pt x="5390689" y="1066310"/>
                  <a:pt x="5260755" y="583758"/>
                  <a:pt x="5032009" y="16267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E0FBC4-76C2-4FA1-A14B-AF5A773FF0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3450" y="1713004"/>
            <a:ext cx="365760" cy="365760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4D1819B-21EB-4EB0-8BD9-B686574AD9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8530" y="1774620"/>
            <a:ext cx="3780042" cy="3780042"/>
          </a:xfrm>
          <a:custGeom>
            <a:avLst/>
            <a:gdLst>
              <a:gd name="connsiteX0" fmla="*/ 2054781 w 4109561"/>
              <a:gd name="connsiteY0" fmla="*/ 0 h 4109561"/>
              <a:gd name="connsiteX1" fmla="*/ 4109561 w 4109561"/>
              <a:gd name="connsiteY1" fmla="*/ 2054781 h 4109561"/>
              <a:gd name="connsiteX2" fmla="*/ 2054781 w 4109561"/>
              <a:gd name="connsiteY2" fmla="*/ 4109561 h 4109561"/>
              <a:gd name="connsiteX3" fmla="*/ 0 w 4109561"/>
              <a:gd name="connsiteY3" fmla="*/ 2054781 h 4109561"/>
              <a:gd name="connsiteX4" fmla="*/ 2054781 w 4109561"/>
              <a:gd name="connsiteY4" fmla="*/ 0 h 4109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9561" h="4109561">
                <a:moveTo>
                  <a:pt x="2054781" y="0"/>
                </a:moveTo>
                <a:cubicBezTo>
                  <a:pt x="3189605" y="0"/>
                  <a:pt x="4109561" y="919957"/>
                  <a:pt x="4109561" y="2054781"/>
                </a:cubicBezTo>
                <a:cubicBezTo>
                  <a:pt x="4109561" y="3189605"/>
                  <a:pt x="3189605" y="4109561"/>
                  <a:pt x="2054781" y="4109561"/>
                </a:cubicBezTo>
                <a:cubicBezTo>
                  <a:pt x="919957" y="4109561"/>
                  <a:pt x="0" y="3189605"/>
                  <a:pt x="0" y="2054781"/>
                </a:cubicBezTo>
                <a:cubicBezTo>
                  <a:pt x="0" y="919957"/>
                  <a:pt x="919957" y="0"/>
                  <a:pt x="2054781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177A4-3E79-8EC1-AEEA-94E10963B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0359" y="2922755"/>
            <a:ext cx="3584011" cy="3397219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Correlation between the occurrence of drone strike and recruitment by militant groups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</a:t>
            </a:r>
          </a:p>
          <a:p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2010: Pakistani immigrant unsuccessfully attempted to bomb Times Square</a:t>
            </a:r>
          </a:p>
          <a:p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“Continue to attack the United States until such military action had discontinued.”</a:t>
            </a:r>
          </a:p>
          <a:p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correlation constitutes an ethical issue, as many Americans believe in the drone campaign because they believe it makes them safe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8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FD0E8E8-C530-4B2D-A01A-CCD47590B6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8F8A0D-B182-3C4C-959A-C0890F371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1091821"/>
            <a:ext cx="3801581" cy="4674358"/>
          </a:xfrm>
        </p:spPr>
        <p:txBody>
          <a:bodyPr anchor="ctr">
            <a:normAutofit/>
          </a:bodyPr>
          <a:lstStyle/>
          <a:p>
            <a:r>
              <a:rPr lang="en-US" sz="6100">
                <a:solidFill>
                  <a:schemeClr val="tx1">
                    <a:lumMod val="85000"/>
                    <a:lumOff val="15000"/>
                  </a:schemeClr>
                </a:solidFill>
              </a:rPr>
              <a:t>Economic Connection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3472F09-8E00-4E02-9034-0A382CF663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15915" y="727306"/>
            <a:ext cx="4639824" cy="4639824"/>
          </a:xfrm>
          <a:custGeom>
            <a:avLst/>
            <a:gdLst>
              <a:gd name="connsiteX0" fmla="*/ 2319912 w 4639824"/>
              <a:gd name="connsiteY0" fmla="*/ 0 h 4639824"/>
              <a:gd name="connsiteX1" fmla="*/ 4639824 w 4639824"/>
              <a:gd name="connsiteY1" fmla="*/ 2319912 h 4639824"/>
              <a:gd name="connsiteX2" fmla="*/ 2319912 w 4639824"/>
              <a:gd name="connsiteY2" fmla="*/ 4639824 h 4639824"/>
              <a:gd name="connsiteX3" fmla="*/ 0 w 4639824"/>
              <a:gd name="connsiteY3" fmla="*/ 2319912 h 4639824"/>
              <a:gd name="connsiteX4" fmla="*/ 2319912 w 4639824"/>
              <a:gd name="connsiteY4" fmla="*/ 0 h 463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9824" h="4639824">
                <a:moveTo>
                  <a:pt x="2319912" y="0"/>
                </a:moveTo>
                <a:cubicBezTo>
                  <a:pt x="3601164" y="0"/>
                  <a:pt x="4639824" y="1038660"/>
                  <a:pt x="4639824" y="2319912"/>
                </a:cubicBezTo>
                <a:cubicBezTo>
                  <a:pt x="4639824" y="3601164"/>
                  <a:pt x="3601164" y="4639824"/>
                  <a:pt x="2319912" y="4639824"/>
                </a:cubicBezTo>
                <a:cubicBezTo>
                  <a:pt x="1038660" y="4639824"/>
                  <a:pt x="0" y="3601164"/>
                  <a:pt x="0" y="2319912"/>
                </a:cubicBezTo>
                <a:cubicBezTo>
                  <a:pt x="0" y="1038660"/>
                  <a:pt x="1038660" y="0"/>
                  <a:pt x="2319912" y="0"/>
                </a:cubicBezTo>
                <a:close/>
              </a:path>
            </a:pathLst>
          </a:cu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A077B8-7326-4434-87ED-77DF3CF3DC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7227" y="1253852"/>
            <a:ext cx="457200" cy="457200"/>
          </a:xfrm>
          <a:prstGeom prst="ellipse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79CDED1-AC9C-4A80-B334-1309DEAD54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480791" y="0"/>
            <a:ext cx="2229415" cy="1711051"/>
          </a:xfrm>
          <a:custGeom>
            <a:avLst/>
            <a:gdLst>
              <a:gd name="connsiteX0" fmla="*/ 1731031 w 2229415"/>
              <a:gd name="connsiteY0" fmla="*/ 1711051 h 1711051"/>
              <a:gd name="connsiteX1" fmla="*/ 2229415 w 2229415"/>
              <a:gd name="connsiteY1" fmla="*/ 1711051 h 1711051"/>
              <a:gd name="connsiteX2" fmla="*/ 2220570 w 2229415"/>
              <a:gd name="connsiteY2" fmla="*/ 1665525 h 1711051"/>
              <a:gd name="connsiteX3" fmla="*/ 118985 w 2229415"/>
              <a:gd name="connsiteY3" fmla="*/ 3008 h 1711051"/>
              <a:gd name="connsiteX4" fmla="*/ 0 w 2229415"/>
              <a:gd name="connsiteY4" fmla="*/ 0 h 1711051"/>
              <a:gd name="connsiteX5" fmla="*/ 0 w 2229415"/>
              <a:gd name="connsiteY5" fmla="*/ 474250 h 1711051"/>
              <a:gd name="connsiteX6" fmla="*/ 187921 w 2229415"/>
              <a:gd name="connsiteY6" fmla="*/ 483739 h 1711051"/>
              <a:gd name="connsiteX7" fmla="*/ 1656728 w 2229415"/>
              <a:gd name="connsiteY7" fmla="*/ 1515386 h 171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29415" h="1711051">
                <a:moveTo>
                  <a:pt x="1731031" y="1711051"/>
                </a:moveTo>
                <a:lnTo>
                  <a:pt x="2229415" y="1711051"/>
                </a:lnTo>
                <a:lnTo>
                  <a:pt x="2220570" y="1665525"/>
                </a:lnTo>
                <a:cubicBezTo>
                  <a:pt x="1951414" y="739745"/>
                  <a:pt x="1119014" y="53700"/>
                  <a:pt x="118985" y="3008"/>
                </a:cubicBezTo>
                <a:lnTo>
                  <a:pt x="0" y="0"/>
                </a:lnTo>
                <a:lnTo>
                  <a:pt x="0" y="474250"/>
                </a:lnTo>
                <a:lnTo>
                  <a:pt x="187921" y="483739"/>
                </a:lnTo>
                <a:cubicBezTo>
                  <a:pt x="836687" y="549625"/>
                  <a:pt x="1385706" y="952924"/>
                  <a:pt x="1656728" y="151538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961BDC-5B67-481B-B628-6C15F47245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88704" y="3819513"/>
            <a:ext cx="731520" cy="731520"/>
          </a:xfrm>
          <a:prstGeom prst="ellipse">
            <a:avLst/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6CC263E-5CD3-42BB-99F8-3C062C4B56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50573" y="4944229"/>
            <a:ext cx="1645920" cy="1645920"/>
          </a:xfrm>
          <a:prstGeom prst="ellipse">
            <a:avLst/>
          </a:prstGeom>
          <a:solidFill>
            <a:schemeClr val="tx1">
              <a:lumMod val="75000"/>
              <a:lumOff val="2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12FAE-2C5F-4EA0-72B5-08B5E988A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228" y="1603905"/>
            <a:ext cx="3582537" cy="3336876"/>
          </a:xfrm>
        </p:spPr>
        <p:txBody>
          <a:bodyPr anchor="ctr">
            <a:norm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Little research done on the economic impact that drone strikes have on a region</a:t>
            </a:r>
            <a:endParaRPr lang="en-US" sz="1600" dirty="0">
              <a:solidFill>
                <a:srgbClr val="FFFFFF"/>
              </a:solidFill>
              <a:effectLst/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Seung-</a:t>
            </a:r>
            <a:r>
              <a:rPr lang="en-US" sz="1600" dirty="0" err="1">
                <a:solidFill>
                  <a:srgbClr val="FFFFFF"/>
                </a:solidFill>
              </a:rPr>
              <a:t>Whan</a:t>
            </a:r>
            <a:r>
              <a:rPr lang="en-US" sz="1600" dirty="0">
                <a:solidFill>
                  <a:srgbClr val="FFFFFF"/>
                </a:solidFill>
              </a:rPr>
              <a:t> Choi’s cross-national, time series data analysis</a:t>
            </a:r>
          </a:p>
          <a:p>
            <a:r>
              <a:rPr lang="en-US" sz="1600" dirty="0">
                <a:solidFill>
                  <a:srgbClr val="FFFFFF"/>
                </a:solidFill>
              </a:rPr>
              <a:t>Alarming rate of unemployment </a:t>
            </a:r>
          </a:p>
          <a:p>
            <a:r>
              <a:rPr lang="en-US" sz="1600" dirty="0">
                <a:solidFill>
                  <a:srgbClr val="FFFFFF"/>
                </a:solidFill>
              </a:rPr>
              <a:t>Qureshi and Mian: to counteract this unemployment Pakistan should focus on educating their youth</a:t>
            </a:r>
            <a:r>
              <a:rPr lang="en-US" sz="1600" dirty="0">
                <a:solidFill>
                  <a:srgbClr val="FFFFFF"/>
                </a:solidFill>
                <a:effectLst/>
              </a:rPr>
              <a:t> </a:t>
            </a:r>
          </a:p>
          <a:p>
            <a:r>
              <a:rPr lang="en-US" sz="1600" dirty="0" err="1">
                <a:solidFill>
                  <a:srgbClr val="FFFFFF"/>
                </a:solidFill>
              </a:rPr>
              <a:t>Adelaja</a:t>
            </a:r>
            <a:r>
              <a:rPr lang="en-US" sz="1600" dirty="0">
                <a:solidFill>
                  <a:srgbClr val="FFFFFF"/>
                </a:solidFill>
              </a:rPr>
              <a:t> and George: cross-country panel database</a:t>
            </a:r>
            <a:r>
              <a:rPr lang="en-US" sz="1600" dirty="0">
                <a:solidFill>
                  <a:srgbClr val="FFFFFF"/>
                </a:solidFill>
                <a:effectLst/>
              </a:rPr>
              <a:t> 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96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2655</TotalTime>
  <Words>1264</Words>
  <Application>Microsoft Office PowerPoint</Application>
  <PresentationFormat>Widescreen</PresentationFormat>
  <Paragraphs>130</Paragraphs>
  <Slides>22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Proxima Nova</vt:lpstr>
      <vt:lpstr>Office Theme</vt:lpstr>
      <vt:lpstr>PowerPoint Presentation</vt:lpstr>
      <vt:lpstr>THE ECONOMIC IMPACT OF U.S. DRONE STRIKES ON PAKISTAN</vt:lpstr>
      <vt:lpstr>Drone Strikes</vt:lpstr>
      <vt:lpstr>Detriments of Drone Strikes</vt:lpstr>
      <vt:lpstr>Humanitarian Issue</vt:lpstr>
      <vt:lpstr>International Humanitarian Law</vt:lpstr>
      <vt:lpstr>Social Impact </vt:lpstr>
      <vt:lpstr>Counterproductivity</vt:lpstr>
      <vt:lpstr>Economic Connection</vt:lpstr>
      <vt:lpstr>PowerPoint Presentation</vt:lpstr>
      <vt:lpstr>Theory </vt:lpstr>
      <vt:lpstr>PowerPoint Presentation</vt:lpstr>
      <vt:lpstr>Considerations</vt:lpstr>
      <vt:lpstr>Models</vt:lpstr>
      <vt:lpstr>Models</vt:lpstr>
      <vt:lpstr>Main Results</vt:lpstr>
      <vt:lpstr>Limitations</vt:lpstr>
      <vt:lpstr>Economic Conclusion</vt:lpstr>
      <vt:lpstr>Humanitarian Conclusions</vt:lpstr>
      <vt:lpstr>Policy Change</vt:lpstr>
      <vt:lpstr>Thank you for Listening!</vt:lpstr>
      <vt:lpstr>Bibliography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ECONOMIC IMPACT OF U.S. DRONE STRIKES ON PAKISTAN</dc:title>
  <dc:creator>Prashad, Cavika P.</dc:creator>
  <cp:lastModifiedBy>Rosenstein, Jennifer L.</cp:lastModifiedBy>
  <cp:revision>5</cp:revision>
  <dcterms:created xsi:type="dcterms:W3CDTF">2022-04-30T16:50:35Z</dcterms:created>
  <dcterms:modified xsi:type="dcterms:W3CDTF">2022-05-19T18:05:56Z</dcterms:modified>
</cp:coreProperties>
</file>