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44" r:id="rId1"/>
    <p:sldMasterId id="2147484059" r:id="rId2"/>
    <p:sldMasterId id="2147484074" r:id="rId3"/>
    <p:sldMasterId id="2147484104" r:id="rId4"/>
  </p:sldMasterIdLst>
  <p:notesMasterIdLst>
    <p:notesMasterId r:id="rId20"/>
  </p:notesMasterIdLst>
  <p:sldIdLst>
    <p:sldId id="269" r:id="rId5"/>
    <p:sldId id="256" r:id="rId6"/>
    <p:sldId id="257" r:id="rId7"/>
    <p:sldId id="270" r:id="rId8"/>
    <p:sldId id="267" r:id="rId9"/>
    <p:sldId id="258" r:id="rId10"/>
    <p:sldId id="271" r:id="rId11"/>
    <p:sldId id="272" r:id="rId12"/>
    <p:sldId id="274" r:id="rId13"/>
    <p:sldId id="273" r:id="rId14"/>
    <p:sldId id="266" r:id="rId15"/>
    <p:sldId id="260" r:id="rId16"/>
    <p:sldId id="263" r:id="rId17"/>
    <p:sldId id="264" r:id="rId18"/>
    <p:sldId id="26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79"/>
    <p:restoredTop sz="96327"/>
  </p:normalViewPr>
  <p:slideViewPr>
    <p:cSldViewPr snapToGrid="0" snapToObjects="1">
      <p:cViewPr varScale="1">
        <p:scale>
          <a:sx n="115" d="100"/>
          <a:sy n="115" d="100"/>
        </p:scale>
        <p:origin x="834" y="10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92CD0-9D75-C64A-AD7A-2749E7C96FED}" type="datetimeFigureOut">
              <a:rPr lang="en-US" smtClean="0"/>
              <a:t>11/22/2021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6E023-6C53-604A-9824-60308EA98526}" type="slidenum">
              <a:rPr lang="en-US" smtClean="0"/>
              <a:t>‹#›</a:t>
            </a:fld>
            <a:endParaRPr lang="en-US"/>
          </a:p>
        </p:txBody>
      </p:sp>
    </p:spTree>
    <p:extLst>
      <p:ext uri="{BB962C8B-B14F-4D97-AF65-F5344CB8AC3E}">
        <p14:creationId xmlns:p14="http://schemas.microsoft.com/office/powerpoint/2010/main" val="88814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2</a:t>
            </a:fld>
            <a:endParaRPr lang="en-US"/>
          </a:p>
        </p:txBody>
      </p:sp>
    </p:spTree>
    <p:extLst>
      <p:ext uri="{BB962C8B-B14F-4D97-AF65-F5344CB8AC3E}">
        <p14:creationId xmlns:p14="http://schemas.microsoft.com/office/powerpoint/2010/main" val="161188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12</a:t>
            </a:fld>
            <a:endParaRPr lang="en-US"/>
          </a:p>
        </p:txBody>
      </p:sp>
    </p:spTree>
    <p:extLst>
      <p:ext uri="{BB962C8B-B14F-4D97-AF65-F5344CB8AC3E}">
        <p14:creationId xmlns:p14="http://schemas.microsoft.com/office/powerpoint/2010/main" val="4261840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13</a:t>
            </a:fld>
            <a:endParaRPr lang="en-US"/>
          </a:p>
        </p:txBody>
      </p:sp>
    </p:spTree>
    <p:extLst>
      <p:ext uri="{BB962C8B-B14F-4D97-AF65-F5344CB8AC3E}">
        <p14:creationId xmlns:p14="http://schemas.microsoft.com/office/powerpoint/2010/main" val="3794364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14</a:t>
            </a:fld>
            <a:endParaRPr lang="en-US"/>
          </a:p>
        </p:txBody>
      </p:sp>
    </p:spTree>
    <p:extLst>
      <p:ext uri="{BB962C8B-B14F-4D97-AF65-F5344CB8AC3E}">
        <p14:creationId xmlns:p14="http://schemas.microsoft.com/office/powerpoint/2010/main" val="10731694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15</a:t>
            </a:fld>
            <a:endParaRPr lang="en-US"/>
          </a:p>
        </p:txBody>
      </p:sp>
    </p:spTree>
    <p:extLst>
      <p:ext uri="{BB962C8B-B14F-4D97-AF65-F5344CB8AC3E}">
        <p14:creationId xmlns:p14="http://schemas.microsoft.com/office/powerpoint/2010/main" val="629194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3</a:t>
            </a:fld>
            <a:endParaRPr lang="en-US"/>
          </a:p>
        </p:txBody>
      </p:sp>
    </p:spTree>
    <p:extLst>
      <p:ext uri="{BB962C8B-B14F-4D97-AF65-F5344CB8AC3E}">
        <p14:creationId xmlns:p14="http://schemas.microsoft.com/office/powerpoint/2010/main" val="390116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5</a:t>
            </a:fld>
            <a:endParaRPr lang="en-US"/>
          </a:p>
        </p:txBody>
      </p:sp>
    </p:spTree>
    <p:extLst>
      <p:ext uri="{BB962C8B-B14F-4D97-AF65-F5344CB8AC3E}">
        <p14:creationId xmlns:p14="http://schemas.microsoft.com/office/powerpoint/2010/main" val="1629796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6</a:t>
            </a:fld>
            <a:endParaRPr lang="en-US"/>
          </a:p>
        </p:txBody>
      </p:sp>
    </p:spTree>
    <p:extLst>
      <p:ext uri="{BB962C8B-B14F-4D97-AF65-F5344CB8AC3E}">
        <p14:creationId xmlns:p14="http://schemas.microsoft.com/office/powerpoint/2010/main" val="763245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7</a:t>
            </a:fld>
            <a:endParaRPr lang="en-US"/>
          </a:p>
        </p:txBody>
      </p:sp>
    </p:spTree>
    <p:extLst>
      <p:ext uri="{BB962C8B-B14F-4D97-AF65-F5344CB8AC3E}">
        <p14:creationId xmlns:p14="http://schemas.microsoft.com/office/powerpoint/2010/main" val="2466121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8</a:t>
            </a:fld>
            <a:endParaRPr lang="en-US"/>
          </a:p>
        </p:txBody>
      </p:sp>
    </p:spTree>
    <p:extLst>
      <p:ext uri="{BB962C8B-B14F-4D97-AF65-F5344CB8AC3E}">
        <p14:creationId xmlns:p14="http://schemas.microsoft.com/office/powerpoint/2010/main" val="1379793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9</a:t>
            </a:fld>
            <a:endParaRPr lang="en-US"/>
          </a:p>
        </p:txBody>
      </p:sp>
    </p:spTree>
    <p:extLst>
      <p:ext uri="{BB962C8B-B14F-4D97-AF65-F5344CB8AC3E}">
        <p14:creationId xmlns:p14="http://schemas.microsoft.com/office/powerpoint/2010/main" val="98919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10</a:t>
            </a:fld>
            <a:endParaRPr lang="en-US"/>
          </a:p>
        </p:txBody>
      </p:sp>
    </p:spTree>
    <p:extLst>
      <p:ext uri="{BB962C8B-B14F-4D97-AF65-F5344CB8AC3E}">
        <p14:creationId xmlns:p14="http://schemas.microsoft.com/office/powerpoint/2010/main" val="1840621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96E023-6C53-604A-9824-60308EA98526}" type="slidenum">
              <a:rPr lang="en-US" smtClean="0"/>
              <a:t>11</a:t>
            </a:fld>
            <a:endParaRPr lang="en-US"/>
          </a:p>
        </p:txBody>
      </p:sp>
    </p:spTree>
    <p:extLst>
      <p:ext uri="{BB962C8B-B14F-4D97-AF65-F5344CB8AC3E}">
        <p14:creationId xmlns:p14="http://schemas.microsoft.com/office/powerpoint/2010/main" val="360871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88783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222626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187465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555619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229267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117793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740707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104251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04110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449570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969C88-B244-455D-A017-012B25B1ACDD}"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211424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0920630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969C88-B244-455D-A017-012B25B1ACDD}" type="datetimeFigureOut">
              <a:rPr lang="en-US" smtClean="0"/>
              <a:t>11/22/2021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945813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69C88-B244-455D-A017-012B25B1ACDD}" type="datetimeFigureOut">
              <a:rPr lang="en-US" smtClean="0"/>
              <a:t>11/22/2021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846782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983862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4387428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1590667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4974676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6087323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7131009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2063709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209367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6871144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4218153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167629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6972222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969C88-B244-455D-A017-012B25B1ACDD}"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2245473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969C88-B244-455D-A017-012B25B1ACDD}" type="datetimeFigureOut">
              <a:rPr lang="en-US" smtClean="0"/>
              <a:t>11/22/2021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8437780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69C88-B244-455D-A017-012B25B1ACDD}" type="datetimeFigureOut">
              <a:rPr lang="en-US" smtClean="0"/>
              <a:t>11/22/2021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256936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7793821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542139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2835530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53282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1730763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27213383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4655417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8259156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4371841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4829995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8792774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8005846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969C88-B244-455D-A017-012B25B1ACDD}"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004186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969C88-B244-455D-A017-012B25B1ACDD}" type="datetimeFigureOut">
              <a:rPr lang="en-US" smtClean="0"/>
              <a:t>11/22/2021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0992996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69C88-B244-455D-A017-012B25B1ACDD}" type="datetimeFigureOut">
              <a:rPr lang="en-US" smtClean="0"/>
              <a:t>11/22/2021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806716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969C88-B244-455D-A017-012B25B1ACDD}" type="datetimeFigureOut">
              <a:rPr lang="en-US" smtClean="0"/>
              <a:t>11/22/2021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37447769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4861497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6349512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38951476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7311422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76969C88-B244-455D-A017-012B25B1ACDD}" type="datetimeFigureOut">
              <a:rPr lang="en-US" smtClean="0"/>
              <a:pPr/>
              <a:t>11/22/2021</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03075879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11110018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6969C88-B244-455D-A017-012B25B1ACDD}" type="datetimeFigureOut">
              <a:rPr lang="en-US" smtClean="0"/>
              <a:t>11/22/2021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93818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6969C88-B244-455D-A017-012B25B1ACDD}" type="datetimeFigureOut">
              <a:rPr lang="en-US" smtClean="0"/>
              <a:t>11/22/2021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938204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69C88-B244-455D-A017-012B25B1ACDD}" type="datetimeFigureOut">
              <a:rPr lang="en-US" smtClean="0"/>
              <a:t>11/22/2021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5786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969C88-B244-455D-A017-012B25B1ACDD}" type="datetimeFigureOut">
              <a:rPr lang="en-US" smtClean="0"/>
              <a:t>11/22/2021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a:p>
        </p:txBody>
      </p:sp>
    </p:spTree>
    <p:extLst>
      <p:ext uri="{BB962C8B-B14F-4D97-AF65-F5344CB8AC3E}">
        <p14:creationId xmlns:p14="http://schemas.microsoft.com/office/powerpoint/2010/main" val="254118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76969C88-B244-455D-A017-012B25B1ACDD}" type="datetimeFigureOut">
              <a:rPr lang="en-US" smtClean="0"/>
              <a:pPr/>
              <a:t>11/22/2021</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07CE569E-9B7C-4CB9-AB80-C0841F922CFF}" type="slidenum">
              <a:rPr lang="en-US" smtClean="0"/>
              <a:pPr/>
              <a:t>‹#›</a:t>
            </a:fld>
            <a:endParaRPr lang="en-US"/>
          </a:p>
        </p:txBody>
      </p:sp>
    </p:spTree>
    <p:extLst>
      <p:ext uri="{BB962C8B-B14F-4D97-AF65-F5344CB8AC3E}">
        <p14:creationId xmlns:p14="http://schemas.microsoft.com/office/powerpoint/2010/main" val="1965250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76969C88-B244-455D-A017-012B25B1ACDD}" type="datetimeFigureOut">
              <a:rPr lang="en-US" smtClean="0"/>
              <a:pPr/>
              <a:t>11/22/2021</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2764901198"/>
      </p:ext>
    </p:extLst>
  </p:cSld>
  <p:clrMap bg1="dk1" tx1="lt1" bg2="dk2" tx2="lt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 id="2147484056" r:id="rId12"/>
    <p:sldLayoutId id="2147484057" r:id="rId13"/>
    <p:sldLayoutId id="2147484058"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76969C88-B244-455D-A017-012B25B1ACDD}" type="datetimeFigureOut">
              <a:rPr lang="en-US" smtClean="0"/>
              <a:pPr/>
              <a:t>11/22/2021</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2361212294"/>
      </p:ext>
    </p:extLst>
  </p:cSld>
  <p:clrMap bg1="dk1" tx1="lt1" bg2="dk2" tx2="lt2" accent1="accent1" accent2="accent2" accent3="accent3" accent4="accent4" accent5="accent5" accent6="accent6" hlink="hlink" folHlink="folHlink"/>
  <p:sldLayoutIdLst>
    <p:sldLayoutId id="2147484060" r:id="rId1"/>
    <p:sldLayoutId id="2147484061" r:id="rId2"/>
    <p:sldLayoutId id="2147484062" r:id="rId3"/>
    <p:sldLayoutId id="2147484063" r:id="rId4"/>
    <p:sldLayoutId id="2147484064" r:id="rId5"/>
    <p:sldLayoutId id="2147484065" r:id="rId6"/>
    <p:sldLayoutId id="2147484066" r:id="rId7"/>
    <p:sldLayoutId id="2147484067" r:id="rId8"/>
    <p:sldLayoutId id="2147484068" r:id="rId9"/>
    <p:sldLayoutId id="2147484069" r:id="rId10"/>
    <p:sldLayoutId id="2147484070" r:id="rId11"/>
    <p:sldLayoutId id="2147484071" r:id="rId12"/>
    <p:sldLayoutId id="2147484072" r:id="rId13"/>
    <p:sldLayoutId id="2147484073"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76969C88-B244-455D-A017-012B25B1ACDD}" type="datetimeFigureOut">
              <a:rPr lang="en-US" smtClean="0"/>
              <a:pPr/>
              <a:t>11/22/2021</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3974610407"/>
      </p:ext>
    </p:extLst>
  </p:cSld>
  <p:clrMap bg1="dk1" tx1="lt1" bg2="dk2" tx2="lt2" accent1="accent1" accent2="accent2" accent3="accent3" accent4="accent4" accent5="accent5" accent6="accent6" hlink="hlink" folHlink="folHlink"/>
  <p:sldLayoutIdLst>
    <p:sldLayoutId id="2147484075" r:id="rId1"/>
    <p:sldLayoutId id="2147484076" r:id="rId2"/>
    <p:sldLayoutId id="2147484077" r:id="rId3"/>
    <p:sldLayoutId id="2147484078" r:id="rId4"/>
    <p:sldLayoutId id="2147484079" r:id="rId5"/>
    <p:sldLayoutId id="2147484080" r:id="rId6"/>
    <p:sldLayoutId id="2147484081" r:id="rId7"/>
    <p:sldLayoutId id="2147484082" r:id="rId8"/>
    <p:sldLayoutId id="2147484083" r:id="rId9"/>
    <p:sldLayoutId id="2147484084" r:id="rId10"/>
    <p:sldLayoutId id="2147484085" r:id="rId11"/>
    <p:sldLayoutId id="2147484086" r:id="rId12"/>
    <p:sldLayoutId id="2147484087" r:id="rId13"/>
    <p:sldLayoutId id="2147484088"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76969C88-B244-455D-A017-012B25B1ACDD}" type="datetimeFigureOut">
              <a:rPr lang="en-US" smtClean="0"/>
              <a:pPr/>
              <a:t>11/22/2021</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07CE569E-9B7C-4CB9-AB80-C0841F922CFF}" type="slidenum">
              <a:rPr lang="en-US" smtClean="0"/>
              <a:pPr/>
              <a:t>‹#›</a:t>
            </a:fld>
            <a:endParaRPr lang="en-US"/>
          </a:p>
        </p:txBody>
      </p:sp>
    </p:spTree>
    <p:extLst>
      <p:ext uri="{BB962C8B-B14F-4D97-AF65-F5344CB8AC3E}">
        <p14:creationId xmlns:p14="http://schemas.microsoft.com/office/powerpoint/2010/main" val="3790424669"/>
      </p:ext>
    </p:extLst>
  </p:cSld>
  <p:clrMap bg1="dk1" tx1="lt1" bg2="dk2"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 id="2147484117" r:id="rId13"/>
    <p:sldLayoutId id="2147484118"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6.svg"/></Relationships>
</file>

<file path=ppt/slides/_rels/slide15.xml.rels><?xml version="1.0" encoding="UTF-8" standalone="yes"?>
<Relationships xmlns="http://schemas.openxmlformats.org/package/2006/relationships"><Relationship Id="rId3" Type="http://schemas.openxmlformats.org/officeDocument/2006/relationships/hyperlink" Target="mailto:mlacroix2@law.pace.edu"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mailto:kstout2@law.pace.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5BCED-F135-438C-B9AB-37DAE379E3C8}"/>
              </a:ext>
            </a:extLst>
          </p:cNvPr>
          <p:cNvSpPr>
            <a:spLocks noGrp="1"/>
          </p:cNvSpPr>
          <p:nvPr>
            <p:ph type="title"/>
          </p:nvPr>
        </p:nvSpPr>
        <p:spPr>
          <a:xfrm>
            <a:off x="1156676" y="-59501"/>
            <a:ext cx="10066122" cy="1298448"/>
          </a:xfrm>
        </p:spPr>
        <p:txBody>
          <a:bodyPr vert="horz" lIns="91440" tIns="45720" rIns="91440" bIns="45720" rtlCol="0" anchor="b">
            <a:normAutofit/>
          </a:bodyPr>
          <a:lstStyle/>
          <a:p>
            <a:r>
              <a:rPr lang="en-US" sz="4800" kern="1200" dirty="0">
                <a:solidFill>
                  <a:schemeClr val="tx1"/>
                </a:solidFill>
                <a:latin typeface="Verdana Pro" panose="020B0604020202020204" pitchFamily="34" charset="0"/>
              </a:rPr>
              <a:t>Special Acknowledgements </a:t>
            </a:r>
          </a:p>
        </p:txBody>
      </p:sp>
      <p:sp>
        <p:nvSpPr>
          <p:cNvPr id="6" name="TextBox 5">
            <a:extLst>
              <a:ext uri="{FF2B5EF4-FFF2-40B4-BE49-F238E27FC236}">
                <a16:creationId xmlns:a16="http://schemas.microsoft.com/office/drawing/2014/main" id="{A3C7EDB9-8BDC-4C8A-8C3C-FDCADDCAE3C9}"/>
              </a:ext>
            </a:extLst>
          </p:cNvPr>
          <p:cNvSpPr txBox="1"/>
          <p:nvPr/>
        </p:nvSpPr>
        <p:spPr>
          <a:xfrm>
            <a:off x="462987" y="2245490"/>
            <a:ext cx="6704659" cy="4022788"/>
          </a:xfrm>
          <a:prstGeom prst="rect">
            <a:avLst/>
          </a:prstGeom>
        </p:spPr>
        <p:txBody>
          <a:bodyPr vert="horz" lIns="91440" tIns="45720" rIns="91440" bIns="45720" rtlCol="0" anchor="ctr">
            <a:normAutofit fontScale="92500" lnSpcReduction="10000"/>
          </a:bodyPr>
          <a:lstStyle/>
          <a:p>
            <a:pPr>
              <a:lnSpc>
                <a:spcPct val="90000"/>
              </a:lnSpc>
              <a:spcAft>
                <a:spcPts val="600"/>
              </a:spcAft>
            </a:pPr>
            <a:r>
              <a:rPr lang="en-US" sz="1400" dirty="0">
                <a:solidFill>
                  <a:schemeClr val="accent5">
                    <a:lumMod val="75000"/>
                  </a:schemeClr>
                </a:solidFill>
                <a:latin typeface="Verdana Pro" panose="020B0604030504040204" pitchFamily="34" charset="0"/>
              </a:rPr>
              <a:t>Social Justice Week is a way to honor DJ Henry and acknowledge the connections between his story and racial injustice. DJ Henry had a passion for people and sports. He was a student on Pace’s Pleasantville Campus and a member of the football team. On October 17, 2010, Pace's Homecoming weekend, DJ was shot and killed by a Pleasantville police officer</a:t>
            </a:r>
          </a:p>
          <a:p>
            <a:pPr>
              <a:lnSpc>
                <a:spcPct val="90000"/>
              </a:lnSpc>
              <a:spcAft>
                <a:spcPts val="600"/>
              </a:spcAft>
            </a:pPr>
            <a:r>
              <a:rPr lang="en-US" sz="1400" dirty="0">
                <a:solidFill>
                  <a:schemeClr val="accent5">
                    <a:lumMod val="75000"/>
                  </a:schemeClr>
                </a:solidFill>
                <a:latin typeface="Verdana Pro" panose="020B0604030504040204" pitchFamily="34" charset="0"/>
              </a:rPr>
              <a:t>Held to coincide with DJ’s birthday, October 29, Social Justice Week is a community-driven effort. Social Justice Week seeks to create brave spaces that challenge white supremacy and racism, among other forms of oppression, and to create a starting point from which meaningful dialogue and action can be created for the entire Pace Community.</a:t>
            </a:r>
          </a:p>
          <a:p>
            <a:pPr>
              <a:lnSpc>
                <a:spcPct val="90000"/>
              </a:lnSpc>
              <a:spcAft>
                <a:spcPts val="600"/>
              </a:spcAft>
            </a:pPr>
            <a:r>
              <a:rPr lang="en-US" sz="1400" dirty="0">
                <a:latin typeface="Verdana Pro" panose="020B0604030504040204" pitchFamily="34" charset="0"/>
              </a:rPr>
              <a:t>Indigenous Land Recognition: We recognize that we are on stolen Native land, that this land has been home to </a:t>
            </a:r>
            <a:r>
              <a:rPr lang="en-US" sz="1400" dirty="0" err="1">
                <a:latin typeface="Verdana Pro" panose="020B0604030504040204" pitchFamily="34" charset="0"/>
              </a:rPr>
              <a:t>Lenni</a:t>
            </a:r>
            <a:r>
              <a:rPr lang="en-US" sz="1400" dirty="0">
                <a:latin typeface="Verdana Pro" panose="020B0604030504040204" pitchFamily="34" charset="0"/>
              </a:rPr>
              <a:t> Lenape, Wappinger, and other Native communities and nations for millennia, and that we have a responsibility to be truthful about this fact and to honor the Peoples who belong to this land. </a:t>
            </a:r>
          </a:p>
          <a:p>
            <a:pPr>
              <a:lnSpc>
                <a:spcPct val="90000"/>
              </a:lnSpc>
              <a:spcAft>
                <a:spcPts val="600"/>
              </a:spcAft>
            </a:pPr>
            <a:r>
              <a:rPr lang="en-US" sz="1400" dirty="0">
                <a:latin typeface="Verdana Pro" panose="020B0604030504040204" pitchFamily="34" charset="0"/>
              </a:rPr>
              <a:t>Sensitive Content Disclaimer: All topics discussed during Social Justice Week are for educational and informational purposes.  Please be advised that some issues may be sensitive or triggering in nature.  Discussions are not intended as a substitute for professional services.  We encourage students and participants to consult with the Pace counseling center or their healthcare provider in the event of any emotional distress arising from engagement in programming.  </a:t>
            </a:r>
          </a:p>
        </p:txBody>
      </p:sp>
      <p:pic>
        <p:nvPicPr>
          <p:cNvPr id="5" name="Content Placeholder 4" descr="A picture containing text, blue, container, can&#10;&#10;Description automatically generated">
            <a:extLst>
              <a:ext uri="{FF2B5EF4-FFF2-40B4-BE49-F238E27FC236}">
                <a16:creationId xmlns:a16="http://schemas.microsoft.com/office/drawing/2014/main" id="{A479436F-4177-4615-B198-3E150EE19A1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514" r="-1" b="93"/>
          <a:stretch/>
        </p:blipFill>
        <p:spPr>
          <a:xfrm>
            <a:off x="7326983" y="2564985"/>
            <a:ext cx="3718798" cy="3604926"/>
          </a:xfrm>
          <a:prstGeom prst="rect">
            <a:avLst/>
          </a:prstGeom>
        </p:spPr>
      </p:pic>
      <p:sp>
        <p:nvSpPr>
          <p:cNvPr id="18" name="Title 1">
            <a:extLst>
              <a:ext uri="{FF2B5EF4-FFF2-40B4-BE49-F238E27FC236}">
                <a16:creationId xmlns:a16="http://schemas.microsoft.com/office/drawing/2014/main" id="{C41EE573-3DC6-49D2-A762-DB4A92E51877}"/>
              </a:ext>
            </a:extLst>
          </p:cNvPr>
          <p:cNvSpPr txBox="1">
            <a:spLocks/>
          </p:cNvSpPr>
          <p:nvPr/>
        </p:nvSpPr>
        <p:spPr>
          <a:xfrm>
            <a:off x="1156676" y="191242"/>
            <a:ext cx="10066122" cy="129844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a:latin typeface="Verdana Pro" panose="020B0604020202020204" pitchFamily="34" charset="0"/>
              </a:rPr>
              <a:t>www.pace.edu/socialjusticeweek</a:t>
            </a:r>
          </a:p>
        </p:txBody>
      </p:sp>
    </p:spTree>
    <p:extLst>
      <p:ext uri="{BB962C8B-B14F-4D97-AF65-F5344CB8AC3E}">
        <p14:creationId xmlns:p14="http://schemas.microsoft.com/office/powerpoint/2010/main" val="14286466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a:xfrm>
            <a:off x="810001" y="562935"/>
            <a:ext cx="10571998" cy="970450"/>
          </a:xfrm>
        </p:spPr>
        <p:txBody>
          <a:bodyPr/>
          <a:lstStyle/>
          <a:p>
            <a:r>
              <a:rPr lang="en-US" dirty="0"/>
              <a:t>The Current Treatment of Haitian Migrants at the Border</a:t>
            </a:r>
          </a:p>
        </p:txBody>
      </p:sp>
      <p:sp>
        <p:nvSpPr>
          <p:cNvPr id="3" name="Rectangle 2">
            <a:extLst>
              <a:ext uri="{FF2B5EF4-FFF2-40B4-BE49-F238E27FC236}">
                <a16:creationId xmlns:a16="http://schemas.microsoft.com/office/drawing/2014/main" id="{135E328C-C94A-E840-A7E1-C2692D65BB24}"/>
              </a:ext>
            </a:extLst>
          </p:cNvPr>
          <p:cNvSpPr/>
          <p:nvPr/>
        </p:nvSpPr>
        <p:spPr>
          <a:xfrm>
            <a:off x="2321170" y="2120261"/>
            <a:ext cx="7901354" cy="4585871"/>
          </a:xfrm>
          <a:prstGeom prst="rect">
            <a:avLst/>
          </a:prstGeom>
        </p:spPr>
        <p:txBody>
          <a:bodyPr wrap="square">
            <a:spAutoFit/>
          </a:bodyPr>
          <a:lstStyle/>
          <a:p>
            <a:pPr marL="285750" indent="-285750">
              <a:buFont typeface="Arial" panose="020B0604020202020204" pitchFamily="34" charset="0"/>
              <a:buChar char="•"/>
            </a:pPr>
            <a:r>
              <a:rPr lang="en-US" sz="3200" dirty="0"/>
              <a:t>Between June 2018 and June 2020, bond for Haitians in immigration detention averaged about 54% higher than for other immigrants.</a:t>
            </a:r>
          </a:p>
          <a:p>
            <a:pPr marL="285750" indent="-285750">
              <a:buFont typeface="Arial" panose="020B0604020202020204" pitchFamily="34" charset="0"/>
              <a:buChar char="•"/>
            </a:pPr>
            <a:r>
              <a:rPr lang="en-US" sz="3200" dirty="0"/>
              <a:t>Why is that? </a:t>
            </a:r>
          </a:p>
          <a:p>
            <a:pPr marL="742950" lvl="1" indent="-285750">
              <a:buFont typeface="Arial" panose="020B0604020202020204" pitchFamily="34" charset="0"/>
              <a:buChar char="•"/>
            </a:pPr>
            <a:r>
              <a:rPr lang="en-US" sz="2000" dirty="0"/>
              <a:t>Stigma against them that stems from the time of their independence</a:t>
            </a:r>
          </a:p>
          <a:p>
            <a:pPr marL="742950" lvl="1" indent="-285750">
              <a:buFont typeface="Arial" panose="020B0604020202020204" pitchFamily="34" charset="0"/>
              <a:buChar char="•"/>
            </a:pPr>
            <a:r>
              <a:rPr lang="en-US" sz="2000" dirty="0"/>
              <a:t>Immigration laws/policies that disproportionately affect them</a:t>
            </a:r>
          </a:p>
          <a:p>
            <a:pPr marL="742950" lvl="1" indent="-285750">
              <a:buFont typeface="Arial" panose="020B0604020202020204" pitchFamily="34" charset="0"/>
              <a:buChar char="•"/>
            </a:pPr>
            <a:r>
              <a:rPr lang="en-US" sz="2000" dirty="0"/>
              <a:t>Racism</a:t>
            </a:r>
          </a:p>
          <a:p>
            <a:pPr marL="285750" indent="-285750">
              <a:buFont typeface="Arial" panose="020B0604020202020204" pitchFamily="34" charset="0"/>
              <a:buChar char="•"/>
            </a:pPr>
            <a:endParaRPr lang="en-US" sz="3200" dirty="0"/>
          </a:p>
        </p:txBody>
      </p:sp>
    </p:spTree>
    <p:extLst>
      <p:ext uri="{BB962C8B-B14F-4D97-AF65-F5344CB8AC3E}">
        <p14:creationId xmlns:p14="http://schemas.microsoft.com/office/powerpoint/2010/main" val="42169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Race</a:t>
            </a:r>
          </a:p>
        </p:txBody>
      </p:sp>
      <p:sp>
        <p:nvSpPr>
          <p:cNvPr id="3" name="Rectangle 2">
            <a:extLst>
              <a:ext uri="{FF2B5EF4-FFF2-40B4-BE49-F238E27FC236}">
                <a16:creationId xmlns:a16="http://schemas.microsoft.com/office/drawing/2014/main" id="{E4398EB3-CA59-844A-B918-0E802C12AABB}"/>
              </a:ext>
            </a:extLst>
          </p:cNvPr>
          <p:cNvSpPr/>
          <p:nvPr/>
        </p:nvSpPr>
        <p:spPr>
          <a:xfrm>
            <a:off x="2449358" y="2253292"/>
            <a:ext cx="7959969" cy="4031873"/>
          </a:xfrm>
          <a:prstGeom prst="rect">
            <a:avLst/>
          </a:prstGeom>
        </p:spPr>
        <p:txBody>
          <a:bodyPr wrap="square">
            <a:spAutoFit/>
          </a:bodyPr>
          <a:lstStyle/>
          <a:p>
            <a:pPr marL="285750" indent="-285750">
              <a:buFont typeface="Arial" panose="020B0604020202020204" pitchFamily="34" charset="0"/>
              <a:buChar char="•"/>
            </a:pPr>
            <a:r>
              <a:rPr lang="en-US" sz="3200" dirty="0"/>
              <a:t>Defining racism </a:t>
            </a:r>
          </a:p>
          <a:p>
            <a:pPr marL="285750" indent="-285750">
              <a:buFont typeface="Arial" panose="020B0604020202020204" pitchFamily="34" charset="0"/>
              <a:buChar char="•"/>
            </a:pPr>
            <a:r>
              <a:rPr lang="en-US" sz="3200" dirty="0"/>
              <a:t>Country founded on racism </a:t>
            </a:r>
          </a:p>
          <a:p>
            <a:pPr marL="285750" indent="-285750">
              <a:buFont typeface="Arial" panose="020B0604020202020204" pitchFamily="34" charset="0"/>
              <a:buChar char="•"/>
            </a:pPr>
            <a:r>
              <a:rPr lang="en-US" sz="3200" dirty="0"/>
              <a:t>Slavery </a:t>
            </a:r>
          </a:p>
          <a:p>
            <a:pPr marL="285750" indent="-285750">
              <a:buFont typeface="Arial" panose="020B0604020202020204" pitchFamily="34" charset="0"/>
              <a:buChar char="•"/>
            </a:pPr>
            <a:r>
              <a:rPr lang="en-US" sz="3200" dirty="0"/>
              <a:t>Jim Crow</a:t>
            </a:r>
          </a:p>
          <a:p>
            <a:pPr marL="285750" indent="-285750">
              <a:buFont typeface="Arial" panose="020B0604020202020204" pitchFamily="34" charset="0"/>
              <a:buChar char="•"/>
            </a:pPr>
            <a:r>
              <a:rPr lang="en-US" sz="3200" dirty="0"/>
              <a:t>Bias</a:t>
            </a:r>
          </a:p>
          <a:p>
            <a:pPr marL="285750" indent="-285750">
              <a:buFont typeface="Arial" panose="020B0604020202020204" pitchFamily="34" charset="0"/>
              <a:buChar char="•"/>
            </a:pPr>
            <a:r>
              <a:rPr lang="en-US" sz="3200" dirty="0"/>
              <a:t>13</a:t>
            </a:r>
            <a:r>
              <a:rPr lang="en-US" sz="3200" baseline="30000" dirty="0"/>
              <a:t>th</a:t>
            </a:r>
            <a:r>
              <a:rPr lang="en-US" sz="3200" dirty="0"/>
              <a:t>, 14</a:t>
            </a:r>
            <a:r>
              <a:rPr lang="en-US" sz="3200" baseline="30000" dirty="0"/>
              <a:t>th</a:t>
            </a:r>
            <a:r>
              <a:rPr lang="en-US" sz="3200" dirty="0"/>
              <a:t>, 15</a:t>
            </a:r>
            <a:r>
              <a:rPr lang="en-US" sz="3200" baseline="30000" dirty="0"/>
              <a:t>th</a:t>
            </a:r>
            <a:r>
              <a:rPr lang="en-US" sz="3200" dirty="0"/>
              <a:t> Amendment </a:t>
            </a:r>
          </a:p>
          <a:p>
            <a:pPr marL="285750" indent="-285750">
              <a:buFont typeface="Arial" panose="020B0604020202020204" pitchFamily="34" charset="0"/>
              <a:buChar char="•"/>
            </a:pPr>
            <a:r>
              <a:rPr lang="en-US" sz="3200" dirty="0"/>
              <a:t>Affirmative Action </a:t>
            </a:r>
          </a:p>
          <a:p>
            <a:pPr marL="285750" indent="-285750">
              <a:buFont typeface="Arial" panose="020B0604020202020204" pitchFamily="34" charset="0"/>
              <a:buChar char="•"/>
            </a:pPr>
            <a:r>
              <a:rPr lang="en-US" sz="3200" dirty="0"/>
              <a:t>The rollback of the VRA protections </a:t>
            </a:r>
          </a:p>
        </p:txBody>
      </p:sp>
    </p:spTree>
    <p:extLst>
      <p:ext uri="{BB962C8B-B14F-4D97-AF65-F5344CB8AC3E}">
        <p14:creationId xmlns:p14="http://schemas.microsoft.com/office/powerpoint/2010/main" val="3922545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Race + Immigration </a:t>
            </a:r>
          </a:p>
        </p:txBody>
      </p:sp>
      <p:sp>
        <p:nvSpPr>
          <p:cNvPr id="3" name="Rectangle 2">
            <a:extLst>
              <a:ext uri="{FF2B5EF4-FFF2-40B4-BE49-F238E27FC236}">
                <a16:creationId xmlns:a16="http://schemas.microsoft.com/office/drawing/2014/main" id="{4ED2F595-5EEB-7246-AA67-EB24C84287A9}"/>
              </a:ext>
            </a:extLst>
          </p:cNvPr>
          <p:cNvSpPr/>
          <p:nvPr/>
        </p:nvSpPr>
        <p:spPr>
          <a:xfrm>
            <a:off x="1136822" y="2190599"/>
            <a:ext cx="10923373" cy="4524315"/>
          </a:xfrm>
          <a:prstGeom prst="rect">
            <a:avLst/>
          </a:prstGeom>
        </p:spPr>
        <p:txBody>
          <a:bodyPr wrap="square">
            <a:spAutoFit/>
          </a:bodyPr>
          <a:lstStyle/>
          <a:p>
            <a:pPr marL="285750" indent="-285750">
              <a:buFont typeface="Arial" panose="020B0604020202020204" pitchFamily="34" charset="0"/>
              <a:buChar char="•"/>
            </a:pPr>
            <a:r>
              <a:rPr lang="en-US" sz="3200" dirty="0"/>
              <a:t>Original immigration benefits limited to white people </a:t>
            </a:r>
          </a:p>
          <a:p>
            <a:pPr marL="285750" indent="-285750">
              <a:buFont typeface="Arial" panose="020B0604020202020204" pitchFamily="34" charset="0"/>
              <a:buChar char="•"/>
            </a:pPr>
            <a:r>
              <a:rPr lang="en-US" sz="3200" dirty="0"/>
              <a:t>Definition of “white” actually litigated </a:t>
            </a:r>
          </a:p>
          <a:p>
            <a:pPr marL="285750" indent="-285750">
              <a:buFont typeface="Arial" panose="020B0604020202020204" pitchFamily="34" charset="0"/>
              <a:buChar char="•"/>
            </a:pPr>
            <a:r>
              <a:rPr lang="en-US" sz="3200" dirty="0"/>
              <a:t>Chinese Exclusion Act </a:t>
            </a:r>
          </a:p>
          <a:p>
            <a:pPr marL="285750" indent="-285750">
              <a:buFont typeface="Arial" panose="020B0604020202020204" pitchFamily="34" charset="0"/>
              <a:buChar char="•"/>
            </a:pPr>
            <a:r>
              <a:rPr lang="en-US" sz="3200" i="1" dirty="0"/>
              <a:t>Korematsu </a:t>
            </a:r>
          </a:p>
          <a:p>
            <a:pPr marL="285750" indent="-285750">
              <a:buFont typeface="Arial" panose="020B0604020202020204" pitchFamily="34" charset="0"/>
              <a:buChar char="•"/>
            </a:pPr>
            <a:r>
              <a:rPr lang="en-US" sz="3200" dirty="0"/>
              <a:t>Muslim Ban </a:t>
            </a:r>
          </a:p>
          <a:p>
            <a:pPr marL="285750" indent="-285750">
              <a:buFont typeface="Arial" panose="020B0604020202020204" pitchFamily="34" charset="0"/>
              <a:buChar char="•"/>
            </a:pPr>
            <a:r>
              <a:rPr lang="en-US" sz="3200" dirty="0"/>
              <a:t>DACA – only for Central Americans?</a:t>
            </a:r>
          </a:p>
          <a:p>
            <a:pPr marL="285750" indent="-285750">
              <a:buFont typeface="Arial" panose="020B0604020202020204" pitchFamily="34" charset="0"/>
              <a:buChar char="•"/>
            </a:pPr>
            <a:r>
              <a:rPr lang="en-US" sz="3200" dirty="0"/>
              <a:t>Lack of access and awareness </a:t>
            </a:r>
          </a:p>
          <a:p>
            <a:pPr marL="285750" indent="-285750">
              <a:buFont typeface="Arial" panose="020B0604020202020204" pitchFamily="34" charset="0"/>
              <a:buChar char="•"/>
            </a:pPr>
            <a:r>
              <a:rPr lang="en-US" sz="3200" dirty="0"/>
              <a:t>Intersection of the criminal justice system and immigration system</a:t>
            </a:r>
          </a:p>
        </p:txBody>
      </p:sp>
    </p:spTree>
    <p:extLst>
      <p:ext uri="{BB962C8B-B14F-4D97-AF65-F5344CB8AC3E}">
        <p14:creationId xmlns:p14="http://schemas.microsoft.com/office/powerpoint/2010/main" val="992446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In Conclusion</a:t>
            </a:r>
          </a:p>
        </p:txBody>
      </p:sp>
      <p:sp>
        <p:nvSpPr>
          <p:cNvPr id="3" name="Rectangle 2">
            <a:extLst>
              <a:ext uri="{FF2B5EF4-FFF2-40B4-BE49-F238E27FC236}">
                <a16:creationId xmlns:a16="http://schemas.microsoft.com/office/drawing/2014/main" id="{75F63AD0-C5AE-CF43-BB67-BE1BA87B2CCE}"/>
              </a:ext>
            </a:extLst>
          </p:cNvPr>
          <p:cNvSpPr/>
          <p:nvPr/>
        </p:nvSpPr>
        <p:spPr>
          <a:xfrm>
            <a:off x="2358416" y="2333685"/>
            <a:ext cx="9418500" cy="4524315"/>
          </a:xfrm>
          <a:prstGeom prst="rect">
            <a:avLst/>
          </a:prstGeom>
        </p:spPr>
        <p:txBody>
          <a:bodyPr wrap="square">
            <a:spAutoFit/>
          </a:bodyPr>
          <a:lstStyle/>
          <a:p>
            <a:pPr marL="285750" indent="-285750">
              <a:buFont typeface="Arial" panose="020B0604020202020204" pitchFamily="34" charset="0"/>
              <a:buChar char="•"/>
            </a:pPr>
            <a:r>
              <a:rPr lang="en-US" sz="3200" dirty="0"/>
              <a:t>U.S. immigration law and international law protect those seeking humanitarian protections in the U.S.</a:t>
            </a:r>
          </a:p>
          <a:p>
            <a:pPr marL="285750" indent="-285750">
              <a:buFont typeface="Arial" panose="020B0604020202020204" pitchFamily="34" charset="0"/>
              <a:buChar char="•"/>
            </a:pPr>
            <a:r>
              <a:rPr lang="en-US" sz="3200" dirty="0"/>
              <a:t>Current border practices violate those laws.</a:t>
            </a:r>
          </a:p>
          <a:p>
            <a:pPr marL="285750" indent="-285750">
              <a:buFont typeface="Arial" panose="020B0604020202020204" pitchFamily="34" charset="0"/>
              <a:buChar char="•"/>
            </a:pPr>
            <a:r>
              <a:rPr lang="en-US" sz="3200" dirty="0"/>
              <a:t>Immigration law and enforcement has been historically inhumane and discriminatory.</a:t>
            </a:r>
          </a:p>
          <a:p>
            <a:pPr marL="285750" indent="-285750">
              <a:buFont typeface="Arial" panose="020B0604020202020204" pitchFamily="34" charset="0"/>
              <a:buChar char="•"/>
            </a:pPr>
            <a:r>
              <a:rPr lang="en-US" sz="3200" dirty="0"/>
              <a:t>We can help by spreading awareness of these issues and holding our leaders accountable. </a:t>
            </a:r>
          </a:p>
        </p:txBody>
      </p:sp>
    </p:spTree>
    <p:extLst>
      <p:ext uri="{BB962C8B-B14F-4D97-AF65-F5344CB8AC3E}">
        <p14:creationId xmlns:p14="http://schemas.microsoft.com/office/powerpoint/2010/main" val="3268472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a:xfrm>
            <a:off x="1185141" y="322574"/>
            <a:ext cx="3211392" cy="3781101"/>
          </a:xfrm>
        </p:spPr>
        <p:txBody>
          <a:bodyPr vert="horz" lIns="91440" tIns="45720" rIns="91440" bIns="45720" rtlCol="0" anchor="b">
            <a:normAutofit/>
          </a:bodyPr>
          <a:lstStyle/>
          <a:p>
            <a:r>
              <a:rPr lang="en-US" sz="4200" dirty="0"/>
              <a:t>Questions? </a:t>
            </a:r>
          </a:p>
        </p:txBody>
      </p:sp>
      <p:pic>
        <p:nvPicPr>
          <p:cNvPr id="6" name="Graphic 5" descr="Questions">
            <a:extLst>
              <a:ext uri="{FF2B5EF4-FFF2-40B4-BE49-F238E27FC236}">
                <a16:creationId xmlns:a16="http://schemas.microsoft.com/office/drawing/2014/main" id="{5BE66494-ED68-4F54-929C-FE816D84F9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096000" y="1748988"/>
            <a:ext cx="4325739" cy="4325739"/>
          </a:xfrm>
          <a:prstGeom prst="rect">
            <a:avLst/>
          </a:prstGeom>
        </p:spPr>
      </p:pic>
    </p:spTree>
    <p:extLst>
      <p:ext uri="{BB962C8B-B14F-4D97-AF65-F5344CB8AC3E}">
        <p14:creationId xmlns:p14="http://schemas.microsoft.com/office/powerpoint/2010/main" val="498891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Contact Info</a:t>
            </a:r>
          </a:p>
        </p:txBody>
      </p:sp>
      <p:sp>
        <p:nvSpPr>
          <p:cNvPr id="3" name="TextBox 2">
            <a:extLst>
              <a:ext uri="{FF2B5EF4-FFF2-40B4-BE49-F238E27FC236}">
                <a16:creationId xmlns:a16="http://schemas.microsoft.com/office/drawing/2014/main" id="{65DD010A-3C4F-F645-9B01-06BD6062FFD7}"/>
              </a:ext>
            </a:extLst>
          </p:cNvPr>
          <p:cNvSpPr txBox="1"/>
          <p:nvPr/>
        </p:nvSpPr>
        <p:spPr>
          <a:xfrm>
            <a:off x="2323207" y="2378939"/>
            <a:ext cx="7784124" cy="4031873"/>
          </a:xfrm>
          <a:prstGeom prst="rect">
            <a:avLst/>
          </a:prstGeom>
          <a:noFill/>
        </p:spPr>
        <p:txBody>
          <a:bodyPr wrap="square" rtlCol="0">
            <a:spAutoFit/>
          </a:bodyPr>
          <a:lstStyle/>
          <a:p>
            <a:r>
              <a:rPr lang="en-US" sz="3200" dirty="0"/>
              <a:t>Professor Lacroix: </a:t>
            </a:r>
            <a:r>
              <a:rPr lang="en-US" sz="3200" dirty="0">
                <a:hlinkClick r:id="rId3"/>
              </a:rPr>
              <a:t>mlacroix2@law.pace.edu</a:t>
            </a:r>
            <a:endParaRPr lang="en-US" sz="3200" dirty="0"/>
          </a:p>
          <a:p>
            <a:endParaRPr lang="en-US" sz="3200" dirty="0"/>
          </a:p>
          <a:p>
            <a:r>
              <a:rPr lang="en-US" sz="3200" dirty="0"/>
              <a:t>Professor Stout: </a:t>
            </a:r>
          </a:p>
          <a:p>
            <a:r>
              <a:rPr lang="en-US" sz="3200" dirty="0">
                <a:hlinkClick r:id="rId4"/>
              </a:rPr>
              <a:t>kstout2@law.pace.edu</a:t>
            </a:r>
            <a:endParaRPr lang="en-US" sz="3200" dirty="0"/>
          </a:p>
          <a:p>
            <a:endParaRPr lang="en-US" sz="3200" dirty="0"/>
          </a:p>
          <a:p>
            <a:r>
              <a:rPr lang="en-US" sz="3200" dirty="0"/>
              <a:t>Email for link to recording, copy of presentation slides, or with questions!</a:t>
            </a:r>
          </a:p>
        </p:txBody>
      </p:sp>
    </p:spTree>
    <p:extLst>
      <p:ext uri="{BB962C8B-B14F-4D97-AF65-F5344CB8AC3E}">
        <p14:creationId xmlns:p14="http://schemas.microsoft.com/office/powerpoint/2010/main" val="403755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D8FE-69D4-9B4A-ADDB-418D74C223F5}"/>
              </a:ext>
            </a:extLst>
          </p:cNvPr>
          <p:cNvSpPr>
            <a:spLocks noGrp="1"/>
          </p:cNvSpPr>
          <p:nvPr>
            <p:ph type="ctrTitle"/>
          </p:nvPr>
        </p:nvSpPr>
        <p:spPr>
          <a:xfrm>
            <a:off x="6857999" y="961292"/>
            <a:ext cx="5099537" cy="2286000"/>
          </a:xfrm>
        </p:spPr>
        <p:txBody>
          <a:bodyPr>
            <a:noAutofit/>
          </a:bodyPr>
          <a:lstStyle/>
          <a:p>
            <a:r>
              <a:rPr lang="en-US" sz="3600" dirty="0"/>
              <a:t>The Truth About the Southern Border and The History of Anti-Black US Immigration Policies</a:t>
            </a:r>
          </a:p>
        </p:txBody>
      </p:sp>
      <p:sp>
        <p:nvSpPr>
          <p:cNvPr id="3" name="Subtitle 2">
            <a:extLst>
              <a:ext uri="{FF2B5EF4-FFF2-40B4-BE49-F238E27FC236}">
                <a16:creationId xmlns:a16="http://schemas.microsoft.com/office/drawing/2014/main" id="{569DF14A-8848-AF4C-BE77-5B0E7D297C72}"/>
              </a:ext>
            </a:extLst>
          </p:cNvPr>
          <p:cNvSpPr>
            <a:spLocks noGrp="1"/>
          </p:cNvSpPr>
          <p:nvPr>
            <p:ph type="subTitle" idx="1"/>
          </p:nvPr>
        </p:nvSpPr>
        <p:spPr>
          <a:xfrm>
            <a:off x="6858000" y="3341077"/>
            <a:ext cx="5357446" cy="509954"/>
          </a:xfrm>
        </p:spPr>
        <p:txBody>
          <a:bodyPr>
            <a:noAutofit/>
          </a:bodyPr>
          <a:lstStyle/>
          <a:p>
            <a:pPr algn="l"/>
            <a:r>
              <a:rPr lang="en-US" dirty="0"/>
              <a:t>Prof. Miriam Lacroix and Prof. </a:t>
            </a:r>
            <a:r>
              <a:rPr lang="en-US" dirty="0" err="1"/>
              <a:t>Kerriann</a:t>
            </a:r>
            <a:r>
              <a:rPr lang="en-US" dirty="0"/>
              <a:t> Stout</a:t>
            </a:r>
          </a:p>
        </p:txBody>
      </p:sp>
      <p:sp>
        <p:nvSpPr>
          <p:cNvPr id="25" name="Subtitle 2">
            <a:extLst>
              <a:ext uri="{FF2B5EF4-FFF2-40B4-BE49-F238E27FC236}">
                <a16:creationId xmlns:a16="http://schemas.microsoft.com/office/drawing/2014/main" id="{979A80B9-71F4-0145-96C3-C3635A34C2A0}"/>
              </a:ext>
            </a:extLst>
          </p:cNvPr>
          <p:cNvSpPr txBox="1">
            <a:spLocks/>
          </p:cNvSpPr>
          <p:nvPr/>
        </p:nvSpPr>
        <p:spPr>
          <a:xfrm>
            <a:off x="6858000" y="4454770"/>
            <a:ext cx="5099538" cy="1524000"/>
          </a:xfrm>
          <a:prstGeom prst="rect">
            <a:avLst/>
          </a:prstGeom>
          <a:effectLst>
            <a:outerShdw blurRad="50800" dir="14400000">
              <a:srgbClr val="000000">
                <a:alpha val="40000"/>
              </a:srgbClr>
            </a:outerShdw>
          </a:effectLst>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n-US" b="1" dirty="0"/>
              <a:t>Pace University Social Justice Week 2021</a:t>
            </a:r>
          </a:p>
        </p:txBody>
      </p:sp>
    </p:spTree>
    <p:extLst>
      <p:ext uri="{BB962C8B-B14F-4D97-AF65-F5344CB8AC3E}">
        <p14:creationId xmlns:p14="http://schemas.microsoft.com/office/powerpoint/2010/main" val="168995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Introduction</a:t>
            </a:r>
          </a:p>
        </p:txBody>
      </p:sp>
      <p:sp>
        <p:nvSpPr>
          <p:cNvPr id="3" name="Rectangle 2">
            <a:extLst>
              <a:ext uri="{FF2B5EF4-FFF2-40B4-BE49-F238E27FC236}">
                <a16:creationId xmlns:a16="http://schemas.microsoft.com/office/drawing/2014/main" id="{59D8493E-A13F-364A-BA11-D1026C880A8A}"/>
              </a:ext>
            </a:extLst>
          </p:cNvPr>
          <p:cNvSpPr/>
          <p:nvPr/>
        </p:nvSpPr>
        <p:spPr>
          <a:xfrm>
            <a:off x="2520461" y="2495399"/>
            <a:ext cx="7326923" cy="2554545"/>
          </a:xfrm>
          <a:prstGeom prst="rect">
            <a:avLst/>
          </a:prstGeom>
        </p:spPr>
        <p:txBody>
          <a:bodyPr wrap="square">
            <a:spAutoFit/>
          </a:bodyPr>
          <a:lstStyle/>
          <a:p>
            <a:pPr marL="285750" indent="-285750">
              <a:buFont typeface="Arial" panose="020B0604020202020204" pitchFamily="34" charset="0"/>
              <a:buChar char="•"/>
            </a:pPr>
            <a:r>
              <a:rPr lang="en-US" sz="4000" dirty="0"/>
              <a:t>Prof. Lacroix (she/her/hers)</a:t>
            </a:r>
          </a:p>
          <a:p>
            <a:pPr marL="285750" indent="-285750">
              <a:buFont typeface="Arial" panose="020B0604020202020204" pitchFamily="34" charset="0"/>
              <a:buChar char="•"/>
            </a:pPr>
            <a:r>
              <a:rPr lang="en-US" sz="4000" dirty="0"/>
              <a:t>Prof. Stout (she/her/hers)</a:t>
            </a:r>
          </a:p>
          <a:p>
            <a:pPr marL="285750" indent="-285750">
              <a:buFont typeface="Arial" panose="020B0604020202020204" pitchFamily="34" charset="0"/>
              <a:buChar char="•"/>
            </a:pPr>
            <a:r>
              <a:rPr lang="en-US" sz="4000" dirty="0"/>
              <a:t>Why we picked this topic for our presentation </a:t>
            </a:r>
          </a:p>
        </p:txBody>
      </p:sp>
    </p:spTree>
    <p:extLst>
      <p:ext uri="{BB962C8B-B14F-4D97-AF65-F5344CB8AC3E}">
        <p14:creationId xmlns:p14="http://schemas.microsoft.com/office/powerpoint/2010/main" val="437546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76FE4-6A9B-0941-96A9-3423D2964AEB}"/>
              </a:ext>
            </a:extLst>
          </p:cNvPr>
          <p:cNvSpPr>
            <a:spLocks noGrp="1"/>
          </p:cNvSpPr>
          <p:nvPr>
            <p:ph type="title"/>
          </p:nvPr>
        </p:nvSpPr>
        <p:spPr/>
        <p:txBody>
          <a:bodyPr/>
          <a:lstStyle/>
          <a:p>
            <a:r>
              <a:rPr lang="en-US" dirty="0"/>
              <a:t>I Stand With Immigrants Day of Action! </a:t>
            </a:r>
          </a:p>
        </p:txBody>
      </p:sp>
      <p:sp>
        <p:nvSpPr>
          <p:cNvPr id="3" name="Content Placeholder 2">
            <a:extLst>
              <a:ext uri="{FF2B5EF4-FFF2-40B4-BE49-F238E27FC236}">
                <a16:creationId xmlns:a16="http://schemas.microsoft.com/office/drawing/2014/main" id="{92C2721C-76F5-304F-9426-131304B6E3B2}"/>
              </a:ext>
            </a:extLst>
          </p:cNvPr>
          <p:cNvSpPr>
            <a:spLocks noGrp="1"/>
          </p:cNvSpPr>
          <p:nvPr>
            <p:ph idx="1"/>
          </p:nvPr>
        </p:nvSpPr>
        <p:spPr/>
        <p:txBody>
          <a:bodyPr>
            <a:normAutofit/>
          </a:bodyPr>
          <a:lstStyle/>
          <a:p>
            <a:r>
              <a:rPr lang="en-US" sz="2800" dirty="0"/>
              <a:t>Rachel Simon</a:t>
            </a:r>
            <a:br>
              <a:rPr lang="en-US" sz="2800" dirty="0"/>
            </a:br>
            <a:r>
              <a:rPr lang="en-US" sz="2800" dirty="0"/>
              <a:t>she/her/hers or they/them/theirs</a:t>
            </a:r>
            <a:br>
              <a:rPr lang="en-US" sz="2800" dirty="0"/>
            </a:br>
            <a:r>
              <a:rPr lang="en-US" sz="2800" dirty="0"/>
              <a:t>Associate Director, Office of Gender &amp; Sexuality</a:t>
            </a:r>
            <a:br>
              <a:rPr lang="en-US" sz="2800" dirty="0"/>
            </a:br>
            <a:r>
              <a:rPr lang="en-US" sz="2800" dirty="0"/>
              <a:t>Division of Diversity, Equity, &amp; Inclusion</a:t>
            </a:r>
            <a:br>
              <a:rPr lang="en-US" sz="2800" dirty="0"/>
            </a:br>
            <a:r>
              <a:rPr lang="en-US" sz="2800" dirty="0"/>
              <a:t>Pace University, Pleasantville</a:t>
            </a:r>
          </a:p>
        </p:txBody>
      </p:sp>
    </p:spTree>
    <p:extLst>
      <p:ext uri="{BB962C8B-B14F-4D97-AF65-F5344CB8AC3E}">
        <p14:creationId xmlns:p14="http://schemas.microsoft.com/office/powerpoint/2010/main" val="175658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Overview</a:t>
            </a:r>
          </a:p>
        </p:txBody>
      </p:sp>
      <p:sp>
        <p:nvSpPr>
          <p:cNvPr id="3" name="TextBox 2">
            <a:extLst>
              <a:ext uri="{FF2B5EF4-FFF2-40B4-BE49-F238E27FC236}">
                <a16:creationId xmlns:a16="http://schemas.microsoft.com/office/drawing/2014/main" id="{2A547171-0EB4-4046-A820-8E1FF0DD6D7D}"/>
              </a:ext>
            </a:extLst>
          </p:cNvPr>
          <p:cNvSpPr txBox="1"/>
          <p:nvPr/>
        </p:nvSpPr>
        <p:spPr>
          <a:xfrm>
            <a:off x="490297" y="2414214"/>
            <a:ext cx="11524224" cy="2554545"/>
          </a:xfrm>
          <a:prstGeom prst="rect">
            <a:avLst/>
          </a:prstGeom>
          <a:noFill/>
        </p:spPr>
        <p:txBody>
          <a:bodyPr wrap="square" rtlCol="0">
            <a:spAutoFit/>
          </a:bodyPr>
          <a:lstStyle/>
          <a:p>
            <a:pPr marL="285750" indent="-285750">
              <a:buFont typeface="Arial" panose="020B0604020202020204" pitchFamily="34" charset="0"/>
              <a:buChar char="•"/>
            </a:pPr>
            <a:r>
              <a:rPr lang="en-US" sz="3200" dirty="0"/>
              <a:t>Brief immigration law primer </a:t>
            </a:r>
          </a:p>
          <a:p>
            <a:pPr marL="285750" indent="-285750">
              <a:buFont typeface="Arial" panose="020B0604020202020204" pitchFamily="34" charset="0"/>
              <a:buChar char="•"/>
            </a:pPr>
            <a:r>
              <a:rPr lang="en-US" sz="3200" dirty="0"/>
              <a:t>Border policies under Presidents Trump and Biden</a:t>
            </a:r>
          </a:p>
          <a:p>
            <a:pPr marL="285750" indent="-285750">
              <a:buFont typeface="Arial" panose="020B0604020202020204" pitchFamily="34" charset="0"/>
              <a:buChar char="•"/>
            </a:pPr>
            <a:r>
              <a:rPr lang="en-US" sz="3200" dirty="0"/>
              <a:t>Current treatment of Haitian immigrants as the border</a:t>
            </a:r>
          </a:p>
          <a:p>
            <a:pPr marL="285750" indent="-285750">
              <a:buFont typeface="Arial" panose="020B0604020202020204" pitchFamily="34" charset="0"/>
              <a:buChar char="•"/>
            </a:pPr>
            <a:r>
              <a:rPr lang="en-US" sz="3200" dirty="0"/>
              <a:t>The intersection of race &amp; immigration </a:t>
            </a:r>
          </a:p>
          <a:p>
            <a:pPr marL="285750" indent="-285750">
              <a:buFont typeface="Arial" panose="020B0604020202020204" pitchFamily="34" charset="0"/>
              <a:buChar char="•"/>
            </a:pPr>
            <a:endParaRPr lang="en-US" sz="3200" dirty="0"/>
          </a:p>
        </p:txBody>
      </p:sp>
    </p:spTree>
    <p:extLst>
      <p:ext uri="{BB962C8B-B14F-4D97-AF65-F5344CB8AC3E}">
        <p14:creationId xmlns:p14="http://schemas.microsoft.com/office/powerpoint/2010/main" val="1456508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Immigration Primer</a:t>
            </a:r>
          </a:p>
        </p:txBody>
      </p:sp>
      <p:sp>
        <p:nvSpPr>
          <p:cNvPr id="3" name="Rectangle 2">
            <a:extLst>
              <a:ext uri="{FF2B5EF4-FFF2-40B4-BE49-F238E27FC236}">
                <a16:creationId xmlns:a16="http://schemas.microsoft.com/office/drawing/2014/main" id="{135E328C-C94A-E840-A7E1-C2692D65BB24}"/>
              </a:ext>
            </a:extLst>
          </p:cNvPr>
          <p:cNvSpPr/>
          <p:nvPr/>
        </p:nvSpPr>
        <p:spPr>
          <a:xfrm>
            <a:off x="2355894" y="2710570"/>
            <a:ext cx="7901354" cy="3046988"/>
          </a:xfrm>
          <a:prstGeom prst="rect">
            <a:avLst/>
          </a:prstGeom>
        </p:spPr>
        <p:txBody>
          <a:bodyPr wrap="square">
            <a:spAutoFit/>
          </a:bodyPr>
          <a:lstStyle/>
          <a:p>
            <a:pPr marL="285750" indent="-285750">
              <a:buFont typeface="Arial" panose="020B0604020202020204" pitchFamily="34" charset="0"/>
              <a:buChar char="•"/>
            </a:pPr>
            <a:r>
              <a:rPr lang="en-US" sz="3200" dirty="0"/>
              <a:t>Language Check</a:t>
            </a:r>
          </a:p>
          <a:p>
            <a:pPr marL="285750" indent="-285750">
              <a:buFont typeface="Arial" panose="020B0604020202020204" pitchFamily="34" charset="0"/>
              <a:buChar char="•"/>
            </a:pPr>
            <a:r>
              <a:rPr lang="en-US" sz="3200" dirty="0"/>
              <a:t>Geneva Convention</a:t>
            </a:r>
          </a:p>
          <a:p>
            <a:pPr marL="285750" indent="-285750">
              <a:buFont typeface="Arial" panose="020B0604020202020204" pitchFamily="34" charset="0"/>
              <a:buChar char="•"/>
            </a:pPr>
            <a:r>
              <a:rPr lang="en-US" sz="3200" dirty="0"/>
              <a:t>Asylum, Withholding of Removal, CAT</a:t>
            </a:r>
          </a:p>
          <a:p>
            <a:pPr marL="285750" indent="-285750">
              <a:buFont typeface="Arial" panose="020B0604020202020204" pitchFamily="34" charset="0"/>
              <a:buChar char="•"/>
            </a:pPr>
            <a:r>
              <a:rPr lang="en-US" sz="3200" dirty="0"/>
              <a:t>Expedited removal </a:t>
            </a:r>
          </a:p>
          <a:p>
            <a:pPr marL="285750" indent="-285750">
              <a:buFont typeface="Arial" panose="020B0604020202020204" pitchFamily="34" charset="0"/>
              <a:buChar char="•"/>
            </a:pPr>
            <a:r>
              <a:rPr lang="en-US" sz="3200" dirty="0"/>
              <a:t>What it really looks like to cross the border</a:t>
            </a:r>
          </a:p>
        </p:txBody>
      </p:sp>
    </p:spTree>
    <p:extLst>
      <p:ext uri="{BB962C8B-B14F-4D97-AF65-F5344CB8AC3E}">
        <p14:creationId xmlns:p14="http://schemas.microsoft.com/office/powerpoint/2010/main" val="4217115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p:txBody>
          <a:bodyPr/>
          <a:lstStyle/>
          <a:p>
            <a:r>
              <a:rPr lang="en-US" dirty="0"/>
              <a:t>Border Policies: Trump v. Biden</a:t>
            </a:r>
          </a:p>
        </p:txBody>
      </p:sp>
      <p:sp>
        <p:nvSpPr>
          <p:cNvPr id="3" name="Rectangle 2">
            <a:extLst>
              <a:ext uri="{FF2B5EF4-FFF2-40B4-BE49-F238E27FC236}">
                <a16:creationId xmlns:a16="http://schemas.microsoft.com/office/drawing/2014/main" id="{135E328C-C94A-E840-A7E1-C2692D65BB24}"/>
              </a:ext>
            </a:extLst>
          </p:cNvPr>
          <p:cNvSpPr/>
          <p:nvPr/>
        </p:nvSpPr>
        <p:spPr>
          <a:xfrm>
            <a:off x="2321170" y="2120261"/>
            <a:ext cx="9186020" cy="3539430"/>
          </a:xfrm>
          <a:prstGeom prst="rect">
            <a:avLst/>
          </a:prstGeom>
        </p:spPr>
        <p:txBody>
          <a:bodyPr wrap="square">
            <a:spAutoFit/>
          </a:bodyPr>
          <a:lstStyle/>
          <a:p>
            <a:pPr marL="285750" indent="-285750">
              <a:buFont typeface="Arial" panose="020B0604020202020204" pitchFamily="34" charset="0"/>
              <a:buChar char="•"/>
            </a:pPr>
            <a:r>
              <a:rPr lang="en-US" sz="3200" dirty="0"/>
              <a:t>The Executive Branch has some discretion related to this process</a:t>
            </a:r>
          </a:p>
          <a:p>
            <a:pPr marL="742950" lvl="1" indent="-285750">
              <a:buFont typeface="Arial" panose="020B0604020202020204" pitchFamily="34" charset="0"/>
              <a:buChar char="•"/>
            </a:pPr>
            <a:r>
              <a:rPr lang="en-US" sz="3200" b="1" dirty="0"/>
              <a:t>Discretion</a:t>
            </a:r>
            <a:r>
              <a:rPr lang="en-US" sz="3200" dirty="0"/>
              <a:t>: the freedom to decide what should be done in a particular situation. </a:t>
            </a:r>
          </a:p>
          <a:p>
            <a:pPr marL="285750" indent="-285750">
              <a:buFont typeface="Arial" panose="020B0604020202020204" pitchFamily="34" charset="0"/>
              <a:buChar char="•"/>
            </a:pPr>
            <a:r>
              <a:rPr lang="en-US" sz="3200" dirty="0"/>
              <a:t>The Trump Administration created policies to further limit the ability to seek asylum</a:t>
            </a:r>
          </a:p>
          <a:p>
            <a:pPr marL="285750" indent="-285750">
              <a:buFont typeface="Arial" panose="020B0604020202020204" pitchFamily="34" charset="0"/>
              <a:buChar char="•"/>
            </a:pPr>
            <a:r>
              <a:rPr lang="en-US" sz="3200" dirty="0"/>
              <a:t>Has the Biden Administration done better?</a:t>
            </a:r>
          </a:p>
        </p:txBody>
      </p:sp>
    </p:spTree>
    <p:extLst>
      <p:ext uri="{BB962C8B-B14F-4D97-AF65-F5344CB8AC3E}">
        <p14:creationId xmlns:p14="http://schemas.microsoft.com/office/powerpoint/2010/main" val="950617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a:xfrm>
            <a:off x="810001" y="562935"/>
            <a:ext cx="10571998" cy="970450"/>
          </a:xfrm>
        </p:spPr>
        <p:txBody>
          <a:bodyPr/>
          <a:lstStyle/>
          <a:p>
            <a:r>
              <a:rPr lang="en-US" dirty="0"/>
              <a:t>The Current Treatment of Haitian Migrants at the Border</a:t>
            </a:r>
          </a:p>
        </p:txBody>
      </p:sp>
      <p:pic>
        <p:nvPicPr>
          <p:cNvPr id="5" name="Picture 4" descr="A picture containing outdoor, riding, people&#10;&#10;Description automatically generated">
            <a:extLst>
              <a:ext uri="{FF2B5EF4-FFF2-40B4-BE49-F238E27FC236}">
                <a16:creationId xmlns:a16="http://schemas.microsoft.com/office/drawing/2014/main" id="{E193C2C3-F312-6745-9289-D9F3FA2F1B2F}"/>
              </a:ext>
            </a:extLst>
          </p:cNvPr>
          <p:cNvPicPr>
            <a:picLocks noChangeAspect="1"/>
          </p:cNvPicPr>
          <p:nvPr/>
        </p:nvPicPr>
        <p:blipFill>
          <a:blip r:embed="rId3"/>
          <a:stretch>
            <a:fillRect/>
          </a:stretch>
        </p:blipFill>
        <p:spPr>
          <a:xfrm>
            <a:off x="2746334" y="1996497"/>
            <a:ext cx="7286666" cy="4861503"/>
          </a:xfrm>
          <a:prstGeom prst="rect">
            <a:avLst/>
          </a:prstGeom>
        </p:spPr>
      </p:pic>
    </p:spTree>
    <p:extLst>
      <p:ext uri="{BB962C8B-B14F-4D97-AF65-F5344CB8AC3E}">
        <p14:creationId xmlns:p14="http://schemas.microsoft.com/office/powerpoint/2010/main" val="4133279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Freeform 6">
            <a:extLst>
              <a:ext uri="{FF2B5EF4-FFF2-40B4-BE49-F238E27FC236}">
                <a16:creationId xmlns:a16="http://schemas.microsoft.com/office/drawing/2014/main" id="{BA86B5DA-7A8C-4350-B573-EB364555506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5E58387-3ECA-014A-9388-D9A044E22CBE}"/>
              </a:ext>
            </a:extLst>
          </p:cNvPr>
          <p:cNvSpPr>
            <a:spLocks noGrp="1"/>
          </p:cNvSpPr>
          <p:nvPr>
            <p:ph type="title"/>
          </p:nvPr>
        </p:nvSpPr>
        <p:spPr>
          <a:xfrm>
            <a:off x="810000" y="447188"/>
            <a:ext cx="10571998" cy="970450"/>
          </a:xfrm>
        </p:spPr>
        <p:txBody>
          <a:bodyPr vert="horz" lIns="91440" tIns="45720" rIns="91440" bIns="45720" rtlCol="0" anchor="b">
            <a:normAutofit/>
          </a:bodyPr>
          <a:lstStyle/>
          <a:p>
            <a:pPr>
              <a:lnSpc>
                <a:spcPct val="90000"/>
              </a:lnSpc>
            </a:pPr>
            <a:r>
              <a:rPr lang="en-US" sz="3100" dirty="0"/>
              <a:t>The Current Treatment of Haitian Migrants at the Border</a:t>
            </a:r>
          </a:p>
        </p:txBody>
      </p:sp>
      <p:sp>
        <p:nvSpPr>
          <p:cNvPr id="3" name="Rectangle 2">
            <a:extLst>
              <a:ext uri="{FF2B5EF4-FFF2-40B4-BE49-F238E27FC236}">
                <a16:creationId xmlns:a16="http://schemas.microsoft.com/office/drawing/2014/main" id="{135E328C-C94A-E840-A7E1-C2692D65BB24}"/>
              </a:ext>
            </a:extLst>
          </p:cNvPr>
          <p:cNvSpPr/>
          <p:nvPr/>
        </p:nvSpPr>
        <p:spPr>
          <a:xfrm>
            <a:off x="818713" y="2413000"/>
            <a:ext cx="6150123" cy="3632200"/>
          </a:xfrm>
          <a:prstGeom prst="rect">
            <a:avLst/>
          </a:prstGeom>
        </p:spPr>
        <p:txBody>
          <a:bodyPr vert="horz" lIns="91440" tIns="45720" rIns="91440" bIns="45720" rtlCol="0" anchor="ctr">
            <a:normAutofit/>
          </a:bodyPr>
          <a:lstStyle/>
          <a:p>
            <a:pPr marL="285750" indent="-285750">
              <a:spcBef>
                <a:spcPct val="20000"/>
              </a:spcBef>
              <a:spcAft>
                <a:spcPts val="600"/>
              </a:spcAft>
              <a:buClr>
                <a:schemeClr val="accent1"/>
              </a:buClr>
              <a:buFont typeface="Wingdings 2" charset="2"/>
              <a:buChar char=""/>
            </a:pPr>
            <a:r>
              <a:rPr lang="en-US" dirty="0"/>
              <a:t>Haitians are granted asylum at the lowest rate of any nationality with consistently high numbers of asylum seekers. </a:t>
            </a:r>
          </a:p>
          <a:p>
            <a:pPr marL="285750" indent="-285750">
              <a:spcBef>
                <a:spcPct val="20000"/>
              </a:spcBef>
              <a:spcAft>
                <a:spcPts val="600"/>
              </a:spcAft>
              <a:buClr>
                <a:schemeClr val="accent1"/>
              </a:buClr>
              <a:buFont typeface="Wingdings 2" charset="2"/>
              <a:buChar char=""/>
            </a:pPr>
            <a:r>
              <a:rPr lang="en-US" dirty="0"/>
              <a:t>During COVID, between March and June of last year, Haitians represented the highest number of people detained.</a:t>
            </a:r>
          </a:p>
          <a:p>
            <a:pPr marL="285750" indent="-285750">
              <a:spcBef>
                <a:spcPct val="20000"/>
              </a:spcBef>
              <a:spcAft>
                <a:spcPts val="600"/>
              </a:spcAft>
              <a:buClr>
                <a:schemeClr val="accent1"/>
              </a:buClr>
              <a:buFont typeface="Wingdings 2" charset="2"/>
              <a:buChar char=""/>
            </a:pPr>
            <a:endParaRPr lang="en-US" dirty="0"/>
          </a:p>
        </p:txBody>
      </p:sp>
      <p:pic>
        <p:nvPicPr>
          <p:cNvPr id="7" name="Picture 6" descr="Graphical user interface, application&#10;&#10;Description automatically generated">
            <a:extLst>
              <a:ext uri="{FF2B5EF4-FFF2-40B4-BE49-F238E27FC236}">
                <a16:creationId xmlns:a16="http://schemas.microsoft.com/office/drawing/2014/main" id="{CF0B20B4-9C73-E143-AB87-7C73D9C81069}"/>
              </a:ext>
            </a:extLst>
          </p:cNvPr>
          <p:cNvPicPr>
            <a:picLocks noChangeAspect="1"/>
          </p:cNvPicPr>
          <p:nvPr/>
        </p:nvPicPr>
        <p:blipFill>
          <a:blip r:embed="rId3"/>
          <a:stretch>
            <a:fillRect/>
          </a:stretch>
        </p:blipFill>
        <p:spPr>
          <a:xfrm>
            <a:off x="7176588" y="2463069"/>
            <a:ext cx="4297808" cy="3255590"/>
          </a:xfrm>
          <a:prstGeom prst="roundRect">
            <a:avLst>
              <a:gd name="adj" fmla="val 3876"/>
            </a:avLst>
          </a:prstGeom>
          <a:ln>
            <a:solidFill>
              <a:schemeClr val="accent1"/>
            </a:solidFill>
          </a:ln>
          <a:effectLst/>
        </p:spPr>
      </p:pic>
      <p:sp>
        <p:nvSpPr>
          <p:cNvPr id="11" name="TextBox 10">
            <a:extLst>
              <a:ext uri="{FF2B5EF4-FFF2-40B4-BE49-F238E27FC236}">
                <a16:creationId xmlns:a16="http://schemas.microsoft.com/office/drawing/2014/main" id="{D40C0616-B5E7-664A-8497-F8DE5D3197CC}"/>
              </a:ext>
            </a:extLst>
          </p:cNvPr>
          <p:cNvSpPr txBox="1"/>
          <p:nvPr/>
        </p:nvSpPr>
        <p:spPr>
          <a:xfrm>
            <a:off x="311266" y="6410812"/>
            <a:ext cx="7231467" cy="553998"/>
          </a:xfrm>
          <a:prstGeom prst="rect">
            <a:avLst/>
          </a:prstGeom>
          <a:noFill/>
        </p:spPr>
        <p:txBody>
          <a:bodyPr wrap="none" rtlCol="0">
            <a:spAutoFit/>
          </a:bodyPr>
          <a:lstStyle/>
          <a:p>
            <a:r>
              <a:rPr lang="en-US" sz="1200" dirty="0"/>
              <a:t>Image from: https://www.raicestexas.org/2020/07/22/black-immigrant-lives-are-under-attack/</a:t>
            </a:r>
          </a:p>
          <a:p>
            <a:endParaRPr lang="en-US" dirty="0"/>
          </a:p>
        </p:txBody>
      </p:sp>
    </p:spTree>
    <p:extLst>
      <p:ext uri="{BB962C8B-B14F-4D97-AF65-F5344CB8AC3E}">
        <p14:creationId xmlns:p14="http://schemas.microsoft.com/office/powerpoint/2010/main" val="5144092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9ECD33"/>
      </a:accent1>
      <a:accent2>
        <a:srgbClr val="E19933"/>
      </a:accent2>
      <a:accent3>
        <a:srgbClr val="DC5D3D"/>
      </a:accent3>
      <a:accent4>
        <a:srgbClr val="A967CB"/>
      </a:accent4>
      <a:accent5>
        <a:srgbClr val="5EA5DD"/>
      </a:accent5>
      <a:accent6>
        <a:srgbClr val="44BEA9"/>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98D1675B-7325-48AD-994B-0DEF3379A98D}"/>
    </a:ext>
  </a:extLst>
</a:theme>
</file>

<file path=ppt/theme/theme2.xml><?xml version="1.0" encoding="utf-8"?>
<a:theme xmlns:a="http://schemas.openxmlformats.org/drawingml/2006/main" name="1_Quotable">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3.xml><?xml version="1.0" encoding="utf-8"?>
<a:theme xmlns:a="http://schemas.openxmlformats.org/drawingml/2006/main" name="2_Quotable">
  <a:themeElements>
    <a:clrScheme name="Quotable">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ACECE1E4-636E-48DB-87ED-4A76DC93378F}"/>
    </a:ext>
  </a:extLst>
</a:theme>
</file>

<file path=ppt/theme/theme4.xml><?xml version="1.0" encoding="utf-8"?>
<a:theme xmlns:a="http://schemas.openxmlformats.org/drawingml/2006/main" name="4_Quotable">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{1B07FE41-470C-7948-BBAA-2B2A2B659E53}tf10001121</Template>
  <TotalTime>7210</TotalTime>
  <Words>728</Words>
  <Application>Microsoft Office PowerPoint</Application>
  <PresentationFormat>Widescreen</PresentationFormat>
  <Paragraphs>86</Paragraphs>
  <Slides>15</Slides>
  <Notes>13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15</vt:i4>
      </vt:variant>
    </vt:vector>
  </HeadingPairs>
  <TitlesOfParts>
    <vt:vector size="24" baseType="lpstr">
      <vt:lpstr>Arial</vt:lpstr>
      <vt:lpstr>Calibri</vt:lpstr>
      <vt:lpstr>Century Gothic</vt:lpstr>
      <vt:lpstr>Verdana Pro</vt:lpstr>
      <vt:lpstr>Wingdings 2</vt:lpstr>
      <vt:lpstr>Quotable</vt:lpstr>
      <vt:lpstr>1_Quotable</vt:lpstr>
      <vt:lpstr>2_Quotable</vt:lpstr>
      <vt:lpstr>4_Quotable</vt:lpstr>
      <vt:lpstr>Special Acknowledgements </vt:lpstr>
      <vt:lpstr>The Truth About the Southern Border and The History of Anti-Black US Immigration Policies</vt:lpstr>
      <vt:lpstr>Introduction</vt:lpstr>
      <vt:lpstr>I Stand With Immigrants Day of Action! </vt:lpstr>
      <vt:lpstr>Overview</vt:lpstr>
      <vt:lpstr>Immigration Primer</vt:lpstr>
      <vt:lpstr>Border Policies: Trump v. Biden</vt:lpstr>
      <vt:lpstr>The Current Treatment of Haitian Migrants at the Border</vt:lpstr>
      <vt:lpstr>The Current Treatment of Haitian Migrants at the Border</vt:lpstr>
      <vt:lpstr>The Current Treatment of Haitian Migrants at the Border</vt:lpstr>
      <vt:lpstr>Race</vt:lpstr>
      <vt:lpstr>Race + Immigration </vt:lpstr>
      <vt:lpstr>In Conclusion</vt:lpstr>
      <vt:lpstr>Questions? </vt:lpstr>
      <vt:lpstr>Contact Info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RACE, IMMIGRATION, AND SOCIAL JUSTICE</dc:title>
  <dc:creator>Kerriann Stout</dc:creator>
  <cp:lastModifiedBy>Rosenstein, Jennifer L.</cp:lastModifiedBy>
  <cp:revision>18</cp:revision>
  <cp:lastPrinted>2020-10-26T12:14:25Z</cp:lastPrinted>
  <dcterms:created xsi:type="dcterms:W3CDTF">2020-10-23T16:55:27Z</dcterms:created>
  <dcterms:modified xsi:type="dcterms:W3CDTF">2021-11-22T14:27:32Z</dcterms:modified>
</cp:coreProperties>
</file>